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3"/>
  </p:notesMasterIdLst>
  <p:handoutMasterIdLst>
    <p:handoutMasterId r:id="rId14"/>
  </p:handoutMasterIdLst>
  <p:sldIdLst>
    <p:sldId id="258" r:id="rId2"/>
    <p:sldId id="289" r:id="rId3"/>
    <p:sldId id="286" r:id="rId4"/>
    <p:sldId id="314" r:id="rId5"/>
    <p:sldId id="313" r:id="rId6"/>
    <p:sldId id="312" r:id="rId7"/>
    <p:sldId id="315" r:id="rId8"/>
    <p:sldId id="316" r:id="rId9"/>
    <p:sldId id="298" r:id="rId10"/>
    <p:sldId id="317" r:id="rId11"/>
    <p:sldId id="31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tran Ruiz, Cristina" initials="BR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B2A"/>
    <a:srgbClr val="FF882A"/>
    <a:srgbClr val="179B47"/>
    <a:srgbClr val="FFA128"/>
    <a:srgbClr val="D95CFF"/>
    <a:srgbClr val="98FF77"/>
    <a:srgbClr val="60C876"/>
    <a:srgbClr val="828E0E"/>
    <a:srgbClr val="658F21"/>
    <a:srgbClr val="8D2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3973" autoAdjust="0"/>
  </p:normalViewPr>
  <p:slideViewPr>
    <p:cSldViewPr>
      <p:cViewPr varScale="1">
        <p:scale>
          <a:sx n="100" d="100"/>
          <a:sy n="100" d="100"/>
        </p:scale>
        <p:origin x="2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855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4032-8D6D-4C0C-89D8-C9D975949D29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E647-DF51-4132-9FEA-2D95BC7020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4D63-C296-4C01-8D00-78CDE9652377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CB82-54AA-40ED-B137-59880ACD04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222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54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58975"/>
            <a:ext cx="7391400" cy="555625"/>
          </a:xfrm>
          <a:solidFill>
            <a:srgbClr val="828E0E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705600" cy="2971800"/>
          </a:xfrm>
          <a:solidFill>
            <a:srgbClr val="CADB2A"/>
          </a:solidFill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arenR"/>
              <a:defRPr sz="2800">
                <a:solidFill>
                  <a:srgbClr val="1919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2" name="Picture 11" descr="logo_MOVeUS_v4_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19" y="609600"/>
            <a:ext cx="4674962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45720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056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6" name="Picture 15" descr="logo_MOVeUS_v4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4519" y="609600"/>
            <a:ext cx="4674962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solidFill>
            <a:srgbClr val="828E0E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  <a:solidFill>
            <a:srgbClr val="CADB2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1919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7056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2" name="Picture 11" descr="logo_MOVeUS_v4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4519" y="609600"/>
            <a:ext cx="4674962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1pPr>
              <a:defRPr sz="2400">
                <a:solidFill>
                  <a:srgbClr val="191919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rgbClr val="50008E"/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 baseline="0">
                <a:solidFill>
                  <a:srgbClr val="8D2AD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5867400" cy="762000"/>
          </a:xfrm>
        </p:spPr>
        <p:txBody>
          <a:bodyPr anchor="t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line 2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 userDrawn="1"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5867400" cy="762000"/>
          </a:xfrm>
        </p:spPr>
        <p:txBody>
          <a:bodyPr anchor="t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line 2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0" y="5224462"/>
            <a:ext cx="5486400" cy="338138"/>
          </a:xfrm>
          <a:prstGeom prst="rect">
            <a:avLst/>
          </a:prstGeom>
          <a:solidFill>
            <a:srgbClr val="CADB2A"/>
          </a:solidFill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600" b="0">
                <a:solidFill>
                  <a:srgbClr val="8E2AD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03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E2AD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E2ADB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478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562600"/>
            <a:ext cx="5486400" cy="457200"/>
          </a:xfrm>
        </p:spPr>
        <p:txBody>
          <a:bodyPr/>
          <a:lstStyle>
            <a:lvl1pPr marL="0" indent="0">
              <a:buNone/>
              <a:defRPr sz="1400">
                <a:solidFill>
                  <a:srgbClr val="8E2AD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1524000" y="5224462"/>
            <a:ext cx="5486400" cy="338138"/>
          </a:xfrm>
          <a:prstGeom prst="rect">
            <a:avLst/>
          </a:prstGeom>
          <a:solidFill>
            <a:srgbClr val="CADB2A"/>
          </a:solidFill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600" b="0">
                <a:solidFill>
                  <a:srgbClr val="8E2AD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03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E2AD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E2ADB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69">
            <a:off x="7973234" y="1358711"/>
            <a:ext cx="1132189" cy="638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12" y="3733800"/>
            <a:ext cx="2210429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867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239592-4186-4298-8335-FCC810C624B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5867400" cy="381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191919"/>
                </a:solidFill>
              </a:rPr>
              <a:t>www.</a:t>
            </a:r>
            <a:r>
              <a:rPr lang="es-ES" smtClean="0">
                <a:solidFill>
                  <a:srgbClr val="828E0E"/>
                </a:solidFill>
              </a:rPr>
              <a:t>moveus-project</a:t>
            </a:r>
            <a:r>
              <a:rPr lang="es-ES" smtClean="0">
                <a:solidFill>
                  <a:srgbClr val="191919"/>
                </a:solidFill>
              </a:rPr>
              <a:t>.eu</a:t>
            </a:r>
            <a:endParaRPr lang="en-US" dirty="0">
              <a:solidFill>
                <a:srgbClr val="19191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143000"/>
            <a:ext cx="8686800" cy="76200"/>
            <a:chOff x="0" y="1371600"/>
            <a:chExt cx="8686800" cy="762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371600"/>
              <a:ext cx="8686800" cy="76200"/>
            </a:xfrm>
            <a:prstGeom prst="rect">
              <a:avLst/>
            </a:prstGeom>
            <a:solidFill>
              <a:srgbClr val="828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371600"/>
              <a:ext cx="457200" cy="76200"/>
            </a:xfrm>
            <a:prstGeom prst="rect">
              <a:avLst/>
            </a:prstGeom>
            <a:solidFill>
              <a:srgbClr val="CAD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1143000"/>
            <a:ext cx="9144000" cy="76200"/>
            <a:chOff x="0" y="1371600"/>
            <a:chExt cx="8686800" cy="76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371600"/>
              <a:ext cx="8686800" cy="76200"/>
            </a:xfrm>
            <a:prstGeom prst="rect">
              <a:avLst/>
            </a:prstGeom>
            <a:solidFill>
              <a:srgbClr val="828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371600"/>
              <a:ext cx="457200" cy="76200"/>
            </a:xfrm>
            <a:prstGeom prst="rect">
              <a:avLst/>
            </a:prstGeom>
            <a:solidFill>
              <a:srgbClr val="CAD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58727"/>
            <a:ext cx="10380663" cy="120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16"/>
            <a:ext cx="9144000" cy="17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 descr="logo_MOVeUS_v4_final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553200" y="304800"/>
            <a:ext cx="2124979" cy="38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661" r:id="rId2"/>
    <p:sldLayoutId id="2147483760" r:id="rId3"/>
    <p:sldLayoutId id="2147483761" r:id="rId4"/>
    <p:sldLayoutId id="214748376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2600325" algn="l"/>
        </a:tabLst>
        <a:defRPr sz="3600" i="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712"/>
            <a:ext cx="9144000" cy="529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 descr="logo_MOVeUS_v4_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191" y="457200"/>
            <a:ext cx="3197618" cy="5733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418"/>
            <a:ext cx="9144000" cy="41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43836" y="6055667"/>
            <a:ext cx="571528" cy="38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24 Rectángulo"/>
          <p:cNvSpPr/>
          <p:nvPr/>
        </p:nvSpPr>
        <p:spPr>
          <a:xfrm>
            <a:off x="0" y="1515699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0726"/>
            <a:ext cx="1243717" cy="70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0" y="2812031"/>
            <a:ext cx="7525900" cy="1652356"/>
          </a:xfrm>
          <a:prstGeom prst="rect">
            <a:avLst/>
          </a:prstGeom>
        </p:spPr>
      </p:pic>
      <p:sp>
        <p:nvSpPr>
          <p:cNvPr id="28" name="TextBox 17"/>
          <p:cNvSpPr txBox="1"/>
          <p:nvPr/>
        </p:nvSpPr>
        <p:spPr>
          <a:xfrm>
            <a:off x="1981200" y="30480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ICT cloud-based platform</a:t>
            </a:r>
            <a:br>
              <a:rPr lang="en-GB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</a:br>
            <a:r>
              <a:rPr lang="en-GB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 and mobility services available,</a:t>
            </a:r>
          </a:p>
          <a:p>
            <a:pPr algn="ctr"/>
            <a:r>
              <a:rPr lang="en-GB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 universal and safe for all users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26" y="6477000"/>
            <a:ext cx="728126" cy="4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0" y="1710643"/>
            <a:ext cx="2349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2"/>
          <p:cNvSpPr txBox="1"/>
          <p:nvPr/>
        </p:nvSpPr>
        <p:spPr>
          <a:xfrm>
            <a:off x="2891521" y="6084161"/>
            <a:ext cx="418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828E0E"/>
                </a:solidFill>
              </a:rPr>
              <a:t>Especificaciones de los Servicios del piloto de Madrid</a:t>
            </a:r>
            <a:endParaRPr lang="en-US" sz="2000" dirty="0">
              <a:solidFill>
                <a:srgbClr val="828E0E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162800" y="652713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96" y="6222630"/>
            <a:ext cx="714375" cy="4857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01" y="6145003"/>
            <a:ext cx="493173" cy="6067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775" y="6138586"/>
            <a:ext cx="963759" cy="635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dirty="0" err="1" smtClean="0"/>
              <a:t>Enrutado</a:t>
            </a:r>
            <a:r>
              <a:rPr lang="es-ES" dirty="0" smtClean="0"/>
              <a:t> Eco-Eficiente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3716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Funcionalidades</a:t>
            </a:r>
            <a:r>
              <a:rPr lang="en-US" sz="1800" dirty="0" smtClean="0"/>
              <a:t>: </a:t>
            </a:r>
          </a:p>
          <a:p>
            <a:pPr lvl="1"/>
            <a:r>
              <a:rPr lang="es-ES" sz="1800" dirty="0" smtClean="0"/>
              <a:t>Proporcionar rutas óptimas a los conductores, teniendo en cuenta la información en tiempo real recogidos por diferentes redes de sensores/sistemas</a:t>
            </a:r>
            <a:r>
              <a:rPr lang="en-US" sz="1800" dirty="0"/>
              <a:t>:</a:t>
            </a:r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85774" y="2667000"/>
            <a:ext cx="3629025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s-ES" sz="1400" dirty="0" smtClean="0"/>
              <a:t>Datos recogidos en el Centro de Movilidad: Niveles de servicio de cada tramo, incidencias que afectan a la movilidad.</a:t>
            </a:r>
          </a:p>
          <a:p>
            <a:pPr lvl="2"/>
            <a:r>
              <a:rPr lang="es-ES" sz="1400" dirty="0" smtClean="0"/>
              <a:t>Datos recogidos por redes de dispositivos </a:t>
            </a:r>
            <a:r>
              <a:rPr lang="es-ES" sz="1400" dirty="0" err="1" smtClean="0"/>
              <a:t>bluetooth</a:t>
            </a:r>
            <a:r>
              <a:rPr lang="es-ES" sz="1400" dirty="0" smtClean="0"/>
              <a:t> a desplegar</a:t>
            </a:r>
          </a:p>
          <a:p>
            <a:pPr lvl="2"/>
            <a:r>
              <a:rPr lang="es-ES" sz="1400" dirty="0" smtClean="0"/>
              <a:t>Estimar tiempos de recorrido en rutas predefinidas a partir de la fusión de los datos. Corredores N-S y E-O</a:t>
            </a: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754245" cy="305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4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2689225"/>
          </a:xfrm>
        </p:spPr>
        <p:txBody>
          <a:bodyPr/>
          <a:lstStyle/>
          <a:p>
            <a:r>
              <a:rPr lang="en-US" dirty="0" smtClean="0"/>
              <a:t>GRACIAS POR SU ATENCIÓN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Tomás </a:t>
            </a:r>
            <a:r>
              <a:rPr lang="en-US" sz="1600" dirty="0" err="1" smtClean="0"/>
              <a:t>Paadín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email: tpaadin@sice.com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93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</a:t>
            </a:r>
            <a:endParaRPr lang="en-US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Plataforma</a:t>
            </a:r>
            <a:r>
              <a:rPr lang="en-US" sz="1800" dirty="0" smtClean="0"/>
              <a:t> </a:t>
            </a:r>
            <a:r>
              <a:rPr lang="en-US" sz="1800" dirty="0" err="1" smtClean="0"/>
              <a:t>MoveUS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  <a:p>
            <a:pPr marL="0" indent="0" algn="just">
              <a:buNone/>
            </a:pPr>
            <a:endParaRPr lang="en-US" sz="1800" dirty="0" smtClean="0"/>
          </a:p>
        </p:txBody>
      </p:sp>
      <p:pic>
        <p:nvPicPr>
          <p:cNvPr id="7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400799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2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67400" cy="762000"/>
          </a:xfrm>
        </p:spPr>
        <p:txBody>
          <a:bodyPr/>
          <a:lstStyle/>
          <a:p>
            <a:r>
              <a:rPr lang="en-US" dirty="0"/>
              <a:t>1) </a:t>
            </a:r>
            <a:r>
              <a:rPr lang="es-ES_tradnl" dirty="0"/>
              <a:t>Priorización inteligente de Autobuses</a:t>
            </a:r>
            <a:endParaRPr lang="en-US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257800" cy="14478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Objetivo</a:t>
            </a:r>
            <a:r>
              <a:rPr lang="en-US" sz="1800" dirty="0" smtClean="0"/>
              <a:t>: </a:t>
            </a:r>
          </a:p>
          <a:p>
            <a:pPr lvl="1"/>
            <a:r>
              <a:rPr lang="en-US" sz="1800" dirty="0" err="1" smtClean="0"/>
              <a:t>Proporcionar</a:t>
            </a:r>
            <a:r>
              <a:rPr lang="en-US" sz="1800" dirty="0"/>
              <a:t> </a:t>
            </a:r>
            <a:r>
              <a:rPr lang="en-US" sz="1800" dirty="0" err="1" smtClean="0"/>
              <a:t>servicios</a:t>
            </a:r>
            <a:r>
              <a:rPr lang="en-US" sz="1800" dirty="0" smtClean="0"/>
              <a:t> de </a:t>
            </a:r>
            <a:r>
              <a:rPr lang="en-US" sz="1800" dirty="0" err="1" smtClean="0"/>
              <a:t>prioridad</a:t>
            </a:r>
            <a:r>
              <a:rPr lang="en-US" sz="1800" dirty="0" smtClean="0"/>
              <a:t> </a:t>
            </a:r>
            <a:r>
              <a:rPr lang="en-US" sz="1800" dirty="0" err="1" smtClean="0"/>
              <a:t>inteligente</a:t>
            </a:r>
            <a:r>
              <a:rPr lang="en-US" sz="1800" dirty="0" smtClean="0"/>
              <a:t> al </a:t>
            </a:r>
            <a:r>
              <a:rPr lang="en-US" sz="1800" dirty="0" err="1" smtClean="0"/>
              <a:t>transporte</a:t>
            </a:r>
            <a:r>
              <a:rPr lang="en-US" sz="1800" dirty="0" smtClean="0"/>
              <a:t> </a:t>
            </a:r>
            <a:r>
              <a:rPr lang="en-US" sz="1800" dirty="0" err="1" smtClean="0"/>
              <a:t>público</a:t>
            </a:r>
            <a:r>
              <a:rPr lang="en-US" sz="1800" dirty="0" smtClean="0"/>
              <a:t>  en </a:t>
            </a:r>
            <a:r>
              <a:rPr lang="en-US" sz="1800" dirty="0" err="1" smtClean="0"/>
              <a:t>Centralizaciones</a:t>
            </a:r>
            <a:r>
              <a:rPr lang="en-US" sz="1800" dirty="0" smtClean="0"/>
              <a:t> de </a:t>
            </a:r>
            <a:r>
              <a:rPr lang="en-US" sz="1800" dirty="0" err="1" smtClean="0"/>
              <a:t>tráfico</a:t>
            </a:r>
            <a:r>
              <a:rPr lang="en-US" sz="1800" dirty="0" smtClean="0"/>
              <a:t> </a:t>
            </a:r>
            <a:r>
              <a:rPr lang="en-US" sz="1800" dirty="0" err="1" smtClean="0"/>
              <a:t>urbano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5775" y="3276600"/>
            <a:ext cx="8458200" cy="1557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Frente a la prioridad tradicional, el uso de la plataforma permite: </a:t>
            </a:r>
          </a:p>
          <a:p>
            <a:pPr lvl="1"/>
            <a:r>
              <a:rPr lang="es-ES" sz="1800" dirty="0" smtClean="0"/>
              <a:t>Nuevas estrategias de prioridad. </a:t>
            </a:r>
          </a:p>
          <a:p>
            <a:pPr lvl="2"/>
            <a:r>
              <a:rPr lang="es-ES" sz="1400" dirty="0" smtClean="0"/>
              <a:t>Se solicita prioridad únicamente en caso de retraso en el horario planificado. </a:t>
            </a:r>
          </a:p>
          <a:p>
            <a:pPr lvl="2"/>
            <a:r>
              <a:rPr lang="es-ES" sz="1400" dirty="0" smtClean="0"/>
              <a:t>Se puede solicitar prioridad de paso con niveles de urgencia definidos (emergencias, mayor retraso, ocupación del autobús, etc.)</a:t>
            </a:r>
          </a:p>
          <a:p>
            <a:pPr lvl="2"/>
            <a:r>
              <a:rPr lang="es-ES" sz="1400" dirty="0" smtClean="0"/>
              <a:t>Necesidad de autenticación</a:t>
            </a:r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6765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2" y="1320005"/>
            <a:ext cx="16033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4953000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800" dirty="0" smtClean="0"/>
              <a:t>Facilitar el despliegue a través de la estandarización.</a:t>
            </a:r>
          </a:p>
          <a:p>
            <a:pPr lvl="2"/>
            <a:r>
              <a:rPr lang="es-ES" sz="1400" dirty="0" smtClean="0"/>
              <a:t>Utilizar un catálogo normalizado de mensajes a intercambiar (SAE J2735), soportado en servicios cooperativos (I2V, V2I, V2V). Mensajes </a:t>
            </a:r>
            <a:r>
              <a:rPr lang="es-ES" sz="1400" dirty="0" err="1" smtClean="0"/>
              <a:t>SPaT</a:t>
            </a:r>
            <a:r>
              <a:rPr lang="es-ES" sz="1400" dirty="0" smtClean="0"/>
              <a:t> y MAP del estándar SAE J2735 están previsto ser soportados en el estándar europeo. </a:t>
            </a:r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252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67400" cy="762000"/>
          </a:xfrm>
        </p:spPr>
        <p:txBody>
          <a:bodyPr/>
          <a:lstStyle/>
          <a:p>
            <a:r>
              <a:rPr lang="en-US" dirty="0"/>
              <a:t>1) </a:t>
            </a:r>
            <a:r>
              <a:rPr lang="es-ES_tradnl" dirty="0"/>
              <a:t>Priorización inteligente de Autobuses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71625"/>
            <a:ext cx="5715000" cy="453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2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00794"/>
              </p:ext>
            </p:extLst>
          </p:nvPr>
        </p:nvGraphicFramePr>
        <p:xfrm>
          <a:off x="6096001" y="1543050"/>
          <a:ext cx="2895600" cy="4665933"/>
        </p:xfrm>
        <a:graphic>
          <a:graphicData uri="http://schemas.openxmlformats.org/drawingml/2006/table">
            <a:tbl>
              <a:tblPr firstRow="1" bandRow="1"/>
              <a:tblGrid>
                <a:gridCol w="2895600"/>
              </a:tblGrid>
              <a:tr h="359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err="1" smtClean="0">
                          <a:latin typeface="Calibri" panose="020F0502020204030204" pitchFamily="34" charset="0"/>
                        </a:rPr>
                        <a:t>Funcionalidades</a:t>
                      </a:r>
                      <a:endParaRPr lang="en-GB" sz="2000" b="1" noProof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E0E"/>
                    </a:solidFill>
                  </a:tcPr>
                </a:tc>
              </a:tr>
              <a:tr h="4269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marL="171450" indent="-171450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Dar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prioridad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a los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aubuses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los cruces (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cuando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tengan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retraso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horario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Proporcionar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un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servicio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más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eficiente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transporte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público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primando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regularidad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frecuencia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paso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regulador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activará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prioridad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con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criterios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seguridad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vial y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basándose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las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condiciones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tráfico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reglas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).</a:t>
                      </a:r>
                    </a:p>
                    <a:p>
                      <a:pPr marL="171450" indent="-171450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topología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cruce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debe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ser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conocida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todos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los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actores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esto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se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facilita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despliegue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plataforma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Font typeface="Arial"/>
                        <a:buNone/>
                        <a:defRPr/>
                      </a:pPr>
                      <a:endParaRPr lang="en-US" sz="1400" noProof="0" dirty="0" smtClean="0">
                        <a:solidFill>
                          <a:srgbClr val="008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028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762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s-ES_tradnl" dirty="0" err="1" smtClean="0"/>
              <a:t>Enrutado</a:t>
            </a:r>
            <a:r>
              <a:rPr lang="es-ES_tradnl" dirty="0" smtClean="0"/>
              <a:t> inteligente de Peatones (Información multimodal)</a:t>
            </a:r>
            <a:endParaRPr lang="en-US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4196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Objetivo</a:t>
            </a:r>
            <a:r>
              <a:rPr lang="en-US" sz="1800" dirty="0" smtClean="0"/>
              <a:t>: </a:t>
            </a:r>
          </a:p>
          <a:p>
            <a:pPr lvl="1"/>
            <a:r>
              <a:rPr lang="en-US" sz="1800" dirty="0" err="1" smtClean="0"/>
              <a:t>Proporcionar</a:t>
            </a:r>
            <a:r>
              <a:rPr lang="en-US" sz="1800" dirty="0"/>
              <a:t> al </a:t>
            </a:r>
            <a:r>
              <a:rPr lang="en-US" sz="1800" dirty="0" err="1"/>
              <a:t>usuario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ruta</a:t>
            </a:r>
            <a:r>
              <a:rPr lang="en-US" sz="1800" dirty="0"/>
              <a:t> para </a:t>
            </a:r>
            <a:r>
              <a:rPr lang="en-US" sz="1800" dirty="0" err="1"/>
              <a:t>llegar</a:t>
            </a:r>
            <a:r>
              <a:rPr lang="en-US" sz="1800" dirty="0"/>
              <a:t> 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destino</a:t>
            </a:r>
            <a:r>
              <a:rPr lang="en-US" sz="1800" dirty="0"/>
              <a:t> de </a:t>
            </a:r>
            <a:r>
              <a:rPr lang="en-US" sz="1800" dirty="0" smtClean="0"/>
              <a:t>forma </a:t>
            </a:r>
            <a:r>
              <a:rPr lang="en-US" sz="1800" dirty="0" err="1" smtClean="0"/>
              <a:t>inteligente</a:t>
            </a:r>
            <a:r>
              <a:rPr lang="en-US" sz="1800" dirty="0" smtClean="0"/>
              <a:t> y </a:t>
            </a:r>
            <a:r>
              <a:rPr lang="en-US" sz="1800" dirty="0" err="1" smtClean="0"/>
              <a:t>personalizada</a:t>
            </a:r>
            <a:r>
              <a:rPr lang="en-US" sz="1800" dirty="0" smtClean="0"/>
              <a:t>, a </a:t>
            </a:r>
            <a:r>
              <a:rPr lang="en-US" sz="1800" dirty="0" err="1" smtClean="0"/>
              <a:t>traves</a:t>
            </a:r>
            <a:r>
              <a:rPr lang="en-US" sz="1800" dirty="0" smtClean="0"/>
              <a:t> de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dispositivo</a:t>
            </a:r>
            <a:r>
              <a:rPr lang="en-US" sz="1800" dirty="0" smtClean="0"/>
              <a:t> </a:t>
            </a:r>
            <a:r>
              <a:rPr lang="en-US" sz="1800" dirty="0" err="1" smtClean="0"/>
              <a:t>móvil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Proporcionar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información</a:t>
            </a:r>
            <a:r>
              <a:rPr lang="en-US" sz="1800" dirty="0" smtClean="0"/>
              <a:t> multimodal (</a:t>
            </a:r>
            <a:r>
              <a:rPr lang="en-US" sz="1800" dirty="0" err="1" smtClean="0"/>
              <a:t>común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las </a:t>
            </a:r>
            <a:r>
              <a:rPr lang="en-US" sz="1800" dirty="0" err="1" smtClean="0"/>
              <a:t>tres</a:t>
            </a:r>
            <a:r>
              <a:rPr lang="en-US" sz="1800" dirty="0" smtClean="0"/>
              <a:t> </a:t>
            </a:r>
            <a:r>
              <a:rPr lang="en-US" sz="1800" dirty="0" err="1" smtClean="0"/>
              <a:t>ciudades</a:t>
            </a:r>
            <a:r>
              <a:rPr lang="en-US" sz="1800" dirty="0" smtClean="0"/>
              <a:t>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267200"/>
            <a:ext cx="3124200" cy="208280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743200"/>
            <a:ext cx="8458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Opciones de movilidad basadas en las preferencias del usuario: </a:t>
            </a:r>
          </a:p>
          <a:p>
            <a:pPr lvl="1"/>
            <a:r>
              <a:rPr lang="es-ES" sz="1800" dirty="0" smtClean="0"/>
              <a:t>Medios de transporte preferidos: transporte público, bicicleta, caminando…</a:t>
            </a:r>
          </a:p>
          <a:p>
            <a:pPr lvl="1"/>
            <a:r>
              <a:rPr lang="es-ES" sz="1800" dirty="0" smtClean="0"/>
              <a:t>Opciones de movilidad: ruta más rápida, más corta, menor huella de carbono, con cambios de modalidad mínimos , etc.</a:t>
            </a:r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11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3200400"/>
          </a:xfrm>
        </p:spPr>
        <p:txBody>
          <a:bodyPr>
            <a:normAutofit/>
          </a:bodyPr>
          <a:lstStyle/>
          <a:p>
            <a:pPr lvl="1" algn="just"/>
            <a:endParaRPr lang="en-US" sz="1800" dirty="0" smtClean="0"/>
          </a:p>
          <a:p>
            <a:pPr algn="just"/>
            <a:r>
              <a:rPr lang="en-US" sz="1800" dirty="0" smtClean="0"/>
              <a:t>La </a:t>
            </a:r>
            <a:r>
              <a:rPr lang="en-US" sz="1800" dirty="0" err="1" smtClean="0"/>
              <a:t>plataforma</a:t>
            </a:r>
            <a:r>
              <a:rPr lang="en-US" sz="1800" dirty="0" smtClean="0"/>
              <a:t> </a:t>
            </a:r>
            <a:r>
              <a:rPr lang="en-US" sz="1800" dirty="0" err="1" smtClean="0"/>
              <a:t>MoveUs</a:t>
            </a:r>
            <a:r>
              <a:rPr lang="en-US" sz="1800" dirty="0" smtClean="0"/>
              <a:t> </a:t>
            </a:r>
            <a:r>
              <a:rPr lang="en-US" sz="1800" dirty="0" err="1" smtClean="0"/>
              <a:t>centralizará</a:t>
            </a:r>
            <a:r>
              <a:rPr lang="en-US" sz="1800" dirty="0" smtClean="0"/>
              <a:t> </a:t>
            </a:r>
            <a:r>
              <a:rPr lang="en-US" sz="1800" dirty="0" err="1" smtClean="0"/>
              <a:t>todas</a:t>
            </a:r>
            <a:r>
              <a:rPr lang="en-US" sz="1800" dirty="0" smtClean="0"/>
              <a:t> las </a:t>
            </a:r>
            <a:r>
              <a:rPr lang="en-US" sz="1800" dirty="0" err="1" smtClean="0"/>
              <a:t>peticiones</a:t>
            </a:r>
            <a:r>
              <a:rPr lang="en-US" sz="1800" dirty="0" smtClean="0"/>
              <a:t> de </a:t>
            </a:r>
            <a:r>
              <a:rPr lang="en-US" sz="1800" dirty="0" err="1" smtClean="0"/>
              <a:t>enrutado</a:t>
            </a:r>
            <a:r>
              <a:rPr lang="en-US" sz="1800" dirty="0" smtClean="0"/>
              <a:t> </a:t>
            </a:r>
            <a:r>
              <a:rPr lang="en-US" sz="1800" dirty="0" err="1" smtClean="0"/>
              <a:t>recibidas</a:t>
            </a:r>
            <a:r>
              <a:rPr lang="en-US" sz="1800" dirty="0" smtClean="0"/>
              <a:t> y </a:t>
            </a:r>
            <a:r>
              <a:rPr lang="en-US" sz="1800" dirty="0" err="1" smtClean="0"/>
              <a:t>devolverá</a:t>
            </a:r>
            <a:r>
              <a:rPr lang="en-US" sz="1800" dirty="0" smtClean="0"/>
              <a:t> a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usuario</a:t>
            </a:r>
            <a:r>
              <a:rPr lang="en-US" sz="1800" dirty="0" smtClean="0"/>
              <a:t> las </a:t>
            </a:r>
            <a:r>
              <a:rPr lang="en-US" sz="1800" dirty="0" err="1" smtClean="0"/>
              <a:t>posibles</a:t>
            </a:r>
            <a:r>
              <a:rPr lang="en-US" sz="1800" dirty="0" smtClean="0"/>
              <a:t> </a:t>
            </a:r>
            <a:r>
              <a:rPr lang="en-US" sz="1800" dirty="0" err="1" smtClean="0"/>
              <a:t>rutas</a:t>
            </a:r>
            <a:r>
              <a:rPr lang="en-US" sz="1800" dirty="0" smtClean="0"/>
              <a:t> </a:t>
            </a:r>
            <a:r>
              <a:rPr lang="en-US" sz="1800" dirty="0" err="1" smtClean="0"/>
              <a:t>ajustadas</a:t>
            </a:r>
            <a:r>
              <a:rPr lang="en-US" sz="1800" dirty="0" smtClean="0"/>
              <a:t> a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perfil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A </a:t>
            </a:r>
            <a:r>
              <a:rPr lang="en-US" sz="1800" dirty="0" err="1" smtClean="0"/>
              <a:t>través</a:t>
            </a:r>
            <a:r>
              <a:rPr lang="en-US" sz="1800" dirty="0" smtClean="0"/>
              <a:t> de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aplicación</a:t>
            </a:r>
            <a:r>
              <a:rPr lang="en-US" sz="1800" dirty="0" smtClean="0"/>
              <a:t> </a:t>
            </a:r>
            <a:r>
              <a:rPr lang="en-US" sz="1800" dirty="0" err="1" smtClean="0"/>
              <a:t>móvil</a:t>
            </a:r>
            <a:r>
              <a:rPr lang="en-US" sz="1800" dirty="0" smtClean="0"/>
              <a:t> se </a:t>
            </a:r>
            <a:r>
              <a:rPr lang="en-US" sz="1800" dirty="0" err="1" smtClean="0"/>
              <a:t>mostrará</a:t>
            </a:r>
            <a:r>
              <a:rPr lang="en-US" sz="1800" dirty="0" smtClean="0"/>
              <a:t> al </a:t>
            </a:r>
            <a:r>
              <a:rPr lang="en-US" sz="1800" dirty="0" err="1" smtClean="0"/>
              <a:t>usuario</a:t>
            </a:r>
            <a:r>
              <a:rPr lang="en-US" sz="1800" dirty="0" smtClean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 smtClean="0"/>
              <a:t>resultado</a:t>
            </a:r>
            <a:r>
              <a:rPr lang="en-US" sz="1800" dirty="0" smtClean="0"/>
              <a:t>:</a:t>
            </a:r>
          </a:p>
          <a:p>
            <a:pPr lvl="1" algn="just"/>
            <a:r>
              <a:rPr lang="en-US" sz="1800" dirty="0" smtClean="0"/>
              <a:t>Los </a:t>
            </a:r>
            <a:r>
              <a:rPr lang="en-US" sz="1800" dirty="0" err="1" smtClean="0"/>
              <a:t>detalles</a:t>
            </a:r>
            <a:r>
              <a:rPr lang="en-US" sz="1800" dirty="0" smtClean="0"/>
              <a:t> de la </a:t>
            </a:r>
            <a:r>
              <a:rPr lang="en-US" sz="1800" dirty="0" err="1" smtClean="0"/>
              <a:t>ruta</a:t>
            </a:r>
            <a:r>
              <a:rPr lang="en-US" sz="1800" dirty="0" smtClean="0"/>
              <a:t> y </a:t>
            </a:r>
            <a:r>
              <a:rPr lang="en-US" sz="1800" dirty="0" err="1" smtClean="0"/>
              <a:t>guiado</a:t>
            </a:r>
            <a:r>
              <a:rPr lang="en-US" sz="1800" dirty="0" smtClean="0"/>
              <a:t> a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destino</a:t>
            </a:r>
            <a:endParaRPr lang="en-US" sz="1800" dirty="0" smtClean="0"/>
          </a:p>
          <a:p>
            <a:pPr lvl="1" algn="just"/>
            <a:r>
              <a:rPr lang="en-US" sz="1800" dirty="0" err="1" smtClean="0"/>
              <a:t>Información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incidentes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 la </a:t>
            </a:r>
            <a:r>
              <a:rPr lang="en-US" sz="1800" dirty="0" err="1" smtClean="0"/>
              <a:t>ruta</a:t>
            </a:r>
            <a:r>
              <a:rPr lang="en-US" sz="1800" dirty="0" smtClean="0"/>
              <a:t> y/o de </a:t>
            </a:r>
            <a:r>
              <a:rPr lang="en-US" sz="1800" dirty="0" err="1" smtClean="0"/>
              <a:t>puntos</a:t>
            </a:r>
            <a:r>
              <a:rPr lang="en-US" sz="1800" dirty="0" smtClean="0"/>
              <a:t> de </a:t>
            </a:r>
            <a:r>
              <a:rPr lang="en-US" sz="1800" dirty="0" err="1" smtClean="0"/>
              <a:t>interés</a:t>
            </a:r>
            <a:endParaRPr lang="en-US" sz="1800" dirty="0"/>
          </a:p>
          <a:p>
            <a:pPr lvl="1" algn="just"/>
            <a:r>
              <a:rPr lang="en-US" sz="1800" dirty="0" smtClean="0"/>
              <a:t>La </a:t>
            </a:r>
            <a:r>
              <a:rPr lang="en-US" sz="1800" dirty="0" err="1" smtClean="0"/>
              <a:t>huella</a:t>
            </a:r>
            <a:r>
              <a:rPr lang="en-US" sz="1800" dirty="0" smtClean="0"/>
              <a:t> de </a:t>
            </a:r>
            <a:r>
              <a:rPr lang="en-US" sz="1800" dirty="0" err="1" smtClean="0"/>
              <a:t>carbono</a:t>
            </a:r>
            <a:r>
              <a:rPr lang="en-US" sz="1800" dirty="0" smtClean="0"/>
              <a:t> de la </a:t>
            </a:r>
            <a:r>
              <a:rPr lang="en-US" sz="1800" dirty="0" err="1" smtClean="0"/>
              <a:t>ruta</a:t>
            </a:r>
            <a:r>
              <a:rPr lang="en-US" sz="1800" dirty="0" smtClean="0"/>
              <a:t> </a:t>
            </a:r>
            <a:r>
              <a:rPr lang="en-US" sz="1800" dirty="0" err="1" smtClean="0"/>
              <a:t>elegida</a:t>
            </a:r>
            <a:endParaRPr lang="en-US" sz="1800" dirty="0" smtClean="0"/>
          </a:p>
          <a:p>
            <a:pPr lvl="1" algn="just"/>
            <a:r>
              <a:rPr lang="en-US" sz="1800" dirty="0" err="1" smtClean="0"/>
              <a:t>Incentivos</a:t>
            </a:r>
            <a:r>
              <a:rPr lang="en-US" sz="1800" dirty="0" smtClean="0"/>
              <a:t> </a:t>
            </a:r>
            <a:r>
              <a:rPr lang="en-US" sz="1800" dirty="0" err="1" smtClean="0"/>
              <a:t>asociados</a:t>
            </a:r>
            <a:r>
              <a:rPr lang="en-US" sz="1800" dirty="0" smtClean="0"/>
              <a:t> a la </a:t>
            </a:r>
            <a:r>
              <a:rPr lang="en-US" sz="1800" dirty="0" err="1" smtClean="0"/>
              <a:t>elección</a:t>
            </a:r>
            <a:r>
              <a:rPr lang="en-US" sz="1800" dirty="0" smtClean="0"/>
              <a:t> de la </a:t>
            </a:r>
            <a:r>
              <a:rPr lang="en-US" sz="1800" dirty="0" err="1" smtClean="0"/>
              <a:t>ruta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eficiente</a:t>
            </a:r>
            <a:r>
              <a:rPr lang="en-US" sz="1800" dirty="0" smtClean="0"/>
              <a:t> </a:t>
            </a:r>
            <a:r>
              <a:rPr lang="en-US" sz="1800" dirty="0" err="1" smtClean="0"/>
              <a:t>energéticamente</a:t>
            </a:r>
            <a:r>
              <a:rPr lang="en-US" sz="1800" dirty="0" smtClean="0"/>
              <a:t> </a:t>
            </a:r>
          </a:p>
          <a:p>
            <a:pPr algn="just"/>
            <a:endParaRPr lang="en-US" sz="1800" dirty="0" smtClean="0"/>
          </a:p>
        </p:txBody>
      </p:sp>
      <p:pic>
        <p:nvPicPr>
          <p:cNvPr id="5" name="3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0" y="5485021"/>
            <a:ext cx="817387" cy="532941"/>
          </a:xfrm>
          <a:prstGeom prst="rect">
            <a:avLst/>
          </a:prstGeom>
        </p:spPr>
      </p:pic>
      <p:pic>
        <p:nvPicPr>
          <p:cNvPr id="6" name="3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7030">
            <a:off x="1697216" y="5660459"/>
            <a:ext cx="425931" cy="497280"/>
          </a:xfrm>
          <a:prstGeom prst="rect">
            <a:avLst/>
          </a:prstGeom>
        </p:spPr>
      </p:pic>
      <p:pic>
        <p:nvPicPr>
          <p:cNvPr id="7" name="3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86" y="4754692"/>
            <a:ext cx="667557" cy="621467"/>
          </a:xfrm>
          <a:prstGeom prst="rect">
            <a:avLst/>
          </a:prstGeom>
        </p:spPr>
      </p:pic>
      <p:pic>
        <p:nvPicPr>
          <p:cNvPr id="8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72" y="4781550"/>
            <a:ext cx="810769" cy="405385"/>
          </a:xfrm>
          <a:prstGeom prst="rect">
            <a:avLst/>
          </a:prstGeom>
        </p:spPr>
      </p:pic>
      <p:pic>
        <p:nvPicPr>
          <p:cNvPr id="9" name="3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7" y="5413051"/>
            <a:ext cx="817387" cy="532941"/>
          </a:xfrm>
          <a:prstGeom prst="rect">
            <a:avLst/>
          </a:prstGeom>
        </p:spPr>
      </p:pic>
      <p:pic>
        <p:nvPicPr>
          <p:cNvPr id="10" name="3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085">
            <a:off x="3457956" y="5574652"/>
            <a:ext cx="425931" cy="49728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996950" cy="5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4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52" y="5507977"/>
            <a:ext cx="817387" cy="532941"/>
          </a:xfrm>
          <a:prstGeom prst="rect">
            <a:avLst/>
          </a:prstGeom>
        </p:spPr>
      </p:pic>
      <p:pic>
        <p:nvPicPr>
          <p:cNvPr id="13" name="4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3987">
            <a:off x="5220387" y="5683178"/>
            <a:ext cx="425931" cy="497280"/>
          </a:xfrm>
          <a:prstGeom prst="rect">
            <a:avLst/>
          </a:prstGeom>
        </p:spPr>
      </p:pic>
      <p:pic>
        <p:nvPicPr>
          <p:cNvPr id="17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43" y="5495849"/>
            <a:ext cx="817387" cy="532941"/>
          </a:xfrm>
          <a:prstGeom prst="rect">
            <a:avLst/>
          </a:prstGeom>
        </p:spPr>
      </p:pic>
      <p:pic>
        <p:nvPicPr>
          <p:cNvPr id="18" name="4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8703">
            <a:off x="6860578" y="5671050"/>
            <a:ext cx="425931" cy="49728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894" y="4786791"/>
            <a:ext cx="549900" cy="603176"/>
          </a:xfrm>
          <a:prstGeom prst="rect">
            <a:avLst/>
          </a:prstGeom>
        </p:spPr>
      </p:pic>
      <p:sp>
        <p:nvSpPr>
          <p:cNvPr id="20" name="Title 2"/>
          <p:cNvSpPr txBox="1">
            <a:spLocks/>
          </p:cNvSpPr>
          <p:nvPr/>
        </p:nvSpPr>
        <p:spPr>
          <a:xfrm>
            <a:off x="457200" y="152400"/>
            <a:ext cx="5867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2600325" algn="l"/>
              </a:tabLst>
              <a:defRPr sz="2400" i="0" kern="12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2) </a:t>
            </a:r>
            <a:r>
              <a:rPr lang="es-ES_tradnl" dirty="0" err="1" smtClean="0"/>
              <a:t>Enrutado</a:t>
            </a:r>
            <a:r>
              <a:rPr lang="es-ES_tradnl" dirty="0" smtClean="0"/>
              <a:t> inteligente de Peatones (Información multimodal)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 err="1" smtClean="0"/>
              <a:t>Cruce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 para </a:t>
            </a:r>
            <a:r>
              <a:rPr lang="en-US" dirty="0" err="1" smtClean="0"/>
              <a:t>Peatones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3716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Objetivo</a:t>
            </a:r>
            <a:r>
              <a:rPr lang="en-US" sz="1800" dirty="0" smtClean="0"/>
              <a:t>: </a:t>
            </a:r>
          </a:p>
          <a:p>
            <a:pPr lvl="1"/>
            <a:r>
              <a:rPr lang="es-ES" sz="1800" dirty="0" smtClean="0"/>
              <a:t>Mejorar </a:t>
            </a:r>
            <a:r>
              <a:rPr lang="es-ES" sz="1800" dirty="0"/>
              <a:t>la seguridad en los pasos de peatones controlados por semáforos </a:t>
            </a:r>
            <a:r>
              <a:rPr lang="es-ES" sz="1800" dirty="0" smtClean="0"/>
              <a:t> </a:t>
            </a:r>
            <a:r>
              <a:rPr lang="es-ES" sz="1800" dirty="0"/>
              <a:t>y hacerlos </a:t>
            </a:r>
            <a:r>
              <a:rPr lang="es-ES" sz="1800" dirty="0" smtClean="0"/>
              <a:t>más accesibles para </a:t>
            </a:r>
            <a:r>
              <a:rPr lang="es-ES" sz="1800" dirty="0"/>
              <a:t>las personas de movilidad reducida o de movilidad especial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16353"/>
            <a:ext cx="7064448" cy="368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uadroTexto 4"/>
          <p:cNvSpPr txBox="1"/>
          <p:nvPr/>
        </p:nvSpPr>
        <p:spPr>
          <a:xfrm>
            <a:off x="7100191" y="3494328"/>
            <a:ext cx="959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Cámara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6553200" y="2743200"/>
            <a:ext cx="1297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Luminarias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Elipse 7"/>
          <p:cNvSpPr/>
          <p:nvPr/>
        </p:nvSpPr>
        <p:spPr>
          <a:xfrm>
            <a:off x="5897244" y="2872540"/>
            <a:ext cx="624084" cy="28226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Elipse 9"/>
          <p:cNvSpPr/>
          <p:nvPr/>
        </p:nvSpPr>
        <p:spPr>
          <a:xfrm>
            <a:off x="6705600" y="3537864"/>
            <a:ext cx="385066" cy="32579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Elipse 10"/>
          <p:cNvSpPr/>
          <p:nvPr/>
        </p:nvSpPr>
        <p:spPr>
          <a:xfrm>
            <a:off x="6705600" y="5538604"/>
            <a:ext cx="385066" cy="28226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93963"/>
            <a:ext cx="3071813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odstatic.com/ethek.com/bluetoo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96" y="5181727"/>
            <a:ext cx="328565" cy="3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 err="1" smtClean="0"/>
              <a:t>Cruce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 para </a:t>
            </a:r>
            <a:r>
              <a:rPr lang="en-US" dirty="0" err="1" smtClean="0"/>
              <a:t>Peatones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371600"/>
            <a:ext cx="5715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Funcionalidades</a:t>
            </a:r>
            <a:r>
              <a:rPr lang="en-US" sz="1800" dirty="0" smtClean="0"/>
              <a:t>: </a:t>
            </a:r>
          </a:p>
          <a:p>
            <a:pPr lvl="1"/>
            <a:r>
              <a:rPr lang="es-ES" sz="1800" dirty="0" smtClean="0"/>
              <a:t>Extender los tiempos de verde peatonal (hasta el umbral máximo permitido) si se detecta la presencia de patones cruzando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390650"/>
            <a:ext cx="2513013" cy="187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ontent Placeholder 1"/>
          <p:cNvSpPr txBox="1">
            <a:spLocks/>
          </p:cNvSpPr>
          <p:nvPr/>
        </p:nvSpPr>
        <p:spPr>
          <a:xfrm>
            <a:off x="457200" y="2743200"/>
            <a:ext cx="5715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800" dirty="0" smtClean="0"/>
              <a:t>Iluminar el paso peatonal por la noche (si fuera necesario)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57200" y="3505200"/>
            <a:ext cx="5715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800" dirty="0" smtClean="0"/>
              <a:t>Permitir activar la demanda de verde peatonal desde un teléfono móvil (como si fuera un pulsador tradicional)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pic>
        <p:nvPicPr>
          <p:cNvPr id="23" name="Imagen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505200"/>
            <a:ext cx="1752600" cy="131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1"/>
          <p:cNvSpPr txBox="1">
            <a:spLocks/>
          </p:cNvSpPr>
          <p:nvPr/>
        </p:nvSpPr>
        <p:spPr>
          <a:xfrm>
            <a:off x="369887" y="5110162"/>
            <a:ext cx="8458200" cy="83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El uso de la plataforma permite gestionar las “listas blancas” de usuarios que demandan este servicio, asegurando la privacidad del usuario.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165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dirty="0" err="1" smtClean="0"/>
              <a:t>Enrutado</a:t>
            </a:r>
            <a:r>
              <a:rPr lang="es-ES" dirty="0" smtClean="0"/>
              <a:t> Eco-Eficiente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67491"/>
            <a:ext cx="4953000" cy="45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304800" y="1447800"/>
            <a:ext cx="3733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Objetivo</a:t>
            </a:r>
            <a:r>
              <a:rPr lang="en-US" sz="1800" dirty="0" smtClean="0"/>
              <a:t>: </a:t>
            </a:r>
          </a:p>
          <a:p>
            <a:pPr lvl="1"/>
            <a:r>
              <a:rPr lang="es-ES" sz="1800" dirty="0" smtClean="0"/>
              <a:t>Mejorar y/o poder proporcionar nuevos servicios de movilidad sobre la base de </a:t>
            </a:r>
            <a:r>
              <a:rPr lang="es-ES" sz="1800" b="1" dirty="0" smtClean="0"/>
              <a:t>fiabilidad</a:t>
            </a:r>
            <a:r>
              <a:rPr lang="es-ES" sz="1800" dirty="0" smtClean="0"/>
              <a:t>, </a:t>
            </a:r>
            <a:r>
              <a:rPr lang="es-ES" sz="1800" b="1" dirty="0" smtClean="0"/>
              <a:t>calidad</a:t>
            </a:r>
            <a:r>
              <a:rPr lang="es-ES" sz="1800" dirty="0" smtClean="0"/>
              <a:t> y periodicidad de datos proporcionados por terceros (FCD, WSN, etc…)</a:t>
            </a:r>
            <a:r>
              <a:rPr lang="en-US" sz="1800" dirty="0" smtClean="0"/>
              <a:t>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04800" y="3352800"/>
            <a:ext cx="3733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800" dirty="0" smtClean="0"/>
              <a:t>Promocionar políticas de movilidad sostenible sobre la base de despliegue de </a:t>
            </a:r>
            <a:r>
              <a:rPr lang="es-ES" sz="1800" b="1" dirty="0" smtClean="0"/>
              <a:t>incentivos</a:t>
            </a:r>
            <a:r>
              <a:rPr lang="es-ES" sz="1800" dirty="0" smtClean="0"/>
              <a:t> (servicios “Premium”, servicios personalizados, rutas óptimas, etc.)</a:t>
            </a:r>
            <a:r>
              <a:rPr lang="en-US" sz="1800" dirty="0" smtClean="0"/>
              <a:t>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228600" y="4953000"/>
            <a:ext cx="3733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700" dirty="0" smtClean="0"/>
              <a:t>Promocionar el desarrollo de nuevos modelos de negocio basados en políticas de ofrecer </a:t>
            </a:r>
            <a:r>
              <a:rPr lang="es-ES" sz="1700" dirty="0" err="1" smtClean="0"/>
              <a:t>APIs</a:t>
            </a:r>
            <a:r>
              <a:rPr lang="es-ES" sz="1700" dirty="0" smtClean="0"/>
              <a:t> de acceso a datos</a:t>
            </a:r>
            <a:r>
              <a:rPr lang="en-US" sz="1700" dirty="0" smtClean="0"/>
              <a:t>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460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MOVEUS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MOVEUS</Template>
  <TotalTime>816</TotalTime>
  <Words>692</Words>
  <Application>Microsoft Office PowerPoint</Application>
  <PresentationFormat>Presentación en pantalla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ヒラギノ角ゴ Pro W3</vt:lpstr>
      <vt:lpstr>MOVEUS</vt:lpstr>
      <vt:lpstr>Presentación de PowerPoint</vt:lpstr>
      <vt:lpstr>Arquitectura</vt:lpstr>
      <vt:lpstr>1) Priorización inteligente de Autobuses</vt:lpstr>
      <vt:lpstr>1) Priorización inteligente de Autobuses</vt:lpstr>
      <vt:lpstr>2) Enrutado inteligente de Peatones (Información multimodal)</vt:lpstr>
      <vt:lpstr>Presentación de PowerPoint</vt:lpstr>
      <vt:lpstr>3) Cruce inteligente para Peatones</vt:lpstr>
      <vt:lpstr>3) Cruce inteligente para Peatones</vt:lpstr>
      <vt:lpstr>4) Enrutado Eco-Eficiente</vt:lpstr>
      <vt:lpstr>4) Enrutado Eco-Eficiente</vt:lpstr>
      <vt:lpstr>GRACIAS POR SU ATENCIÓN  Tomás Paadín  email: tpaadin@sice.com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MILLAN Peiro Lopez</dc:creator>
  <cp:lastModifiedBy>Beltran Ruiz, Cristina</cp:lastModifiedBy>
  <cp:revision>482</cp:revision>
  <dcterms:created xsi:type="dcterms:W3CDTF">2006-08-16T00:00:00Z</dcterms:created>
  <dcterms:modified xsi:type="dcterms:W3CDTF">2015-04-17T06:35:59Z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220269692</vt:i4>
  </property>
  <property fmtid="{D5CDD505-2E9C-101B-9397-08002B2CF9AE}" pid="3" name="_NewReviewCycle">
    <vt:lpwstr/>
  </property>
  <property fmtid="{D5CDD505-2E9C-101B-9397-08002B2CF9AE}" pid="4" name="_EmailSubject">
    <vt:lpwstr>Presentación proyecto MOVEUS</vt:lpwstr>
  </property>
  <property fmtid="{D5CDD505-2E9C-101B-9397-08002B2CF9AE}" pid="5" name="_AuthorEmail">
    <vt:lpwstr>susana.palomares@atos.net</vt:lpwstr>
  </property>
  <property fmtid="{D5CDD505-2E9C-101B-9397-08002B2CF9AE}" pid="6" name="_AuthorEmailDisplayName">
    <vt:lpwstr>Palomares Fernandez, Susana</vt:lpwstr>
  </property>
</Properties>
</file>