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19"/>
  </p:notesMasterIdLst>
  <p:handoutMasterIdLst>
    <p:handoutMasterId r:id="rId20"/>
  </p:handoutMasterIdLst>
  <p:sldIdLst>
    <p:sldId id="258" r:id="rId2"/>
    <p:sldId id="270" r:id="rId3"/>
    <p:sldId id="329" r:id="rId4"/>
    <p:sldId id="325" r:id="rId5"/>
    <p:sldId id="331" r:id="rId6"/>
    <p:sldId id="289" r:id="rId7"/>
    <p:sldId id="317" r:id="rId8"/>
    <p:sldId id="318" r:id="rId9"/>
    <p:sldId id="319" r:id="rId10"/>
    <p:sldId id="320" r:id="rId11"/>
    <p:sldId id="321" r:id="rId12"/>
    <p:sldId id="322" r:id="rId13"/>
    <p:sldId id="326" r:id="rId14"/>
    <p:sldId id="327" r:id="rId15"/>
    <p:sldId id="261" r:id="rId16"/>
    <p:sldId id="330" r:id="rId17"/>
    <p:sldId id="328" r:id="rId18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mpos Cordobes, Sergio" initials="CCS" lastIdx="11" clrIdx="0"/>
  <p:cmAuthor id="1" name="Beltran Ruiz, Cristina" initials="BRC" lastIdx="4" clrIdx="1">
    <p:extLst/>
  </p:cmAuthor>
  <p:cmAuthor id="2" name="Munne Caldes, Ricard" initials="RMC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8F21"/>
    <a:srgbClr val="CADB2A"/>
    <a:srgbClr val="179B47"/>
    <a:srgbClr val="FF882A"/>
    <a:srgbClr val="FFA128"/>
    <a:srgbClr val="D95CFF"/>
    <a:srgbClr val="98FF77"/>
    <a:srgbClr val="60C876"/>
    <a:srgbClr val="828E0E"/>
    <a:srgbClr val="8D2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15" autoAdjust="0"/>
    <p:restoredTop sz="90941" autoAdjust="0"/>
  </p:normalViewPr>
  <p:slideViewPr>
    <p:cSldViewPr>
      <p:cViewPr>
        <p:scale>
          <a:sx n="67" d="100"/>
          <a:sy n="67" d="100"/>
        </p:scale>
        <p:origin x="-209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1855" y="-72"/>
      </p:cViewPr>
      <p:guideLst>
        <p:guide orient="horz" pos="3110"/>
        <p:guide pos="21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34032-8D6D-4C0C-89D8-C9D975949D29}" type="datetimeFigureOut">
              <a:rPr lang="es-ES" smtClean="0"/>
              <a:pPr/>
              <a:t>30/09/2015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5E647-DF51-4132-9FEA-2D95BC70208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4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14D63-C296-4C01-8D00-78CDE9652377}" type="datetimeFigureOut">
              <a:rPr lang="es-ES" smtClean="0"/>
              <a:pPr/>
              <a:t>30/09/2015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FCB82-54AA-40ED-B137-59880ACD047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52223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CB82-54AA-40ED-B137-59880ACD0477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1631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Las siguientes</a:t>
            </a:r>
            <a:r>
              <a:rPr lang="es-ES" baseline="0" dirty="0" smtClean="0"/>
              <a:t> transparencias describen los principales paquetes o partes del modelo de datos de </a:t>
            </a:r>
            <a:r>
              <a:rPr lang="es-ES" baseline="0" dirty="0" err="1" smtClean="0"/>
              <a:t>MoveUs</a:t>
            </a:r>
            <a:r>
              <a:rPr lang="es-ES" baseline="0" dirty="0" smtClean="0"/>
              <a:t>.</a:t>
            </a:r>
          </a:p>
          <a:p>
            <a:r>
              <a:rPr lang="es-ES" baseline="0" dirty="0" smtClean="0"/>
              <a:t>Dichos paquetes están alineados con los bloques funcionales de la plataforma, identificando las principales funciones cubiertas y estructuras de datos/conceptos.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CB82-54AA-40ED-B137-59880ACD0477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7259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Las siguientes</a:t>
            </a:r>
            <a:r>
              <a:rPr lang="es-ES" baseline="0" dirty="0" smtClean="0"/>
              <a:t> transparencias describen los principales paquetes o partes del modelo de datos de </a:t>
            </a:r>
            <a:r>
              <a:rPr lang="es-ES" baseline="0" dirty="0" err="1" smtClean="0"/>
              <a:t>MoveUs</a:t>
            </a:r>
            <a:r>
              <a:rPr lang="es-ES" baseline="0" dirty="0" smtClean="0"/>
              <a:t>.</a:t>
            </a:r>
          </a:p>
          <a:p>
            <a:r>
              <a:rPr lang="es-ES" baseline="0" dirty="0" smtClean="0"/>
              <a:t>Dichos paquetes están alineados con los bloques funcionales de la plataforma, identificando las principales funciones cubiertas y estructuras de datos/conceptos.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CB82-54AA-40ED-B137-59880ACD0477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7259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Las siguientes</a:t>
            </a:r>
            <a:r>
              <a:rPr lang="es-ES" baseline="0" dirty="0" smtClean="0"/>
              <a:t> transparencias describen los principales paquetes o partes del modelo de datos de </a:t>
            </a:r>
            <a:r>
              <a:rPr lang="es-ES" baseline="0" dirty="0" err="1" smtClean="0"/>
              <a:t>MoveUs</a:t>
            </a:r>
            <a:r>
              <a:rPr lang="es-ES" baseline="0" dirty="0" smtClean="0"/>
              <a:t>.</a:t>
            </a:r>
          </a:p>
          <a:p>
            <a:r>
              <a:rPr lang="es-ES" baseline="0" dirty="0" smtClean="0"/>
              <a:t>Dichos paquetes están alineados con los bloques funcionales de la plataforma, identificando las principales funciones cubiertas y estructuras de datos/conceptos.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CB82-54AA-40ED-B137-59880ACD0477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7259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Inspirada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taxonomía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servicios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eMotion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muestra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APIs (Application Programming Interfaces) de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platafroma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MoveUs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existentes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servicios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funcionalidad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equivalente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marcan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rojo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 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In-Time, 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 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Co-Cities 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servicios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específicos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MoveUs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Además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categoría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servicios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cruce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entre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iterfaz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(APIs) con las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funcionalidades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servicios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alto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nivel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descritos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entre las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transparencias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 a 6).  </a:t>
            </a:r>
          </a:p>
          <a:p>
            <a:endParaRPr lang="es-E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siguiente, enumera para cada categoría que servicios de arquitectura (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e.g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SOAP, REST) has sido finalmente considerados.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CB82-54AA-40ED-B137-59880ACD0477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6307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 transparencia, enumera para cada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categoria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los servicios (SOAP, REST) finalmente desplegados.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Feedback.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Traffic Data Quality Feedback: feedback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tráfico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ofrecido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plataforma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términos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fiabilidad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precisión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..)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Traffic feedback: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colectiva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tráfico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p.e.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incidencias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usuarios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finales.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CB82-54AA-40ED-B137-59880ACD0477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034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CB82-54AA-40ED-B137-59880ACD0477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3905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arquitectura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plataforma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MoveUs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concebida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buscando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máxima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flexibilidad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despliegue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Cubriendo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necesidades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un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amplio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ciudades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para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ciudades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grandes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desplegada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infraestructura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propia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proporcionando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gestores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municiapes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autoridades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transporte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flexibilidad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operación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configuración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Para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ciudades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tamaño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autoridades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transporte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despelgada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compartido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forma que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diferentes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instituciones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puedan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colaborar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un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área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metropolitana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amplia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Finalmente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para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ciudades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pequeñas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con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modestos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departamentos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transporte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capacidades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desplegadas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cloud (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PaaS)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liberar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 ciudad del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esfuerzo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económico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personal de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desplegar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mantener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solución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privada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buFontTx/>
              <a:buChar char="-"/>
            </a:pP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Considerando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diferentes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ubicaciones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funcionales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punto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introducido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anteriormente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marL="171450" lvl="0" indent="-171450">
              <a:buFontTx/>
              <a:buChar char="-"/>
            </a:pP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Soportando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facilitando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innovadores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nuevos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modelos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negocio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proporcionando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nuevos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creando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nuevos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mercados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gracias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fertilización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cruzada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entre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diferentes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agentes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cadena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valor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Según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premisas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diferentes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despliegues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considerado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desarrollo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soportado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red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privada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propia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private in-house cloud)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pilotaje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soportado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CSP-cloud service provider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comercial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Las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implicaciones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asociadas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términos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rendimiento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están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actualmente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siendo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analizadas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FontTx/>
              <a:buNone/>
            </a:pP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Basicamente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solución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está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descrita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siguientes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aspectos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IaaS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Diferentes nodos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(Máquinas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virtuales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VMs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Security (1), </a:t>
            </a:r>
            <a:r>
              <a:rPr lang="es-E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Planning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(3),  </a:t>
            </a:r>
            <a:r>
              <a:rPr lang="es-E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Mapping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(1), </a:t>
            </a:r>
            <a:r>
              <a:rPr lang="es-E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PaaS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(2), </a:t>
            </a:r>
            <a:r>
              <a:rPr lang="es-E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Batch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processing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s-E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Hadoop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(Cluster-4), Real-time </a:t>
            </a:r>
            <a:r>
              <a:rPr lang="es-E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processing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CEP(1)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PaaS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Punto de entrada desde el exterior. </a:t>
            </a:r>
          </a:p>
          <a:p>
            <a:pPr marL="628650" lvl="1" indent="-171450">
              <a:buFontTx/>
              <a:buChar char="-"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Servicios desplegados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crossing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Priority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Management,  Energy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Efficiency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Incentive Management, Meta-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planner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Register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Profile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Manager</a:t>
            </a:r>
          </a:p>
          <a:p>
            <a:pPr marL="457200" lvl="1" indent="0">
              <a:buFontTx/>
              <a:buNone/>
            </a:pPr>
            <a:endParaRPr lang="es-E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CB82-54AA-40ED-B137-59880ACD0477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9057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General information of the project:</a:t>
            </a:r>
            <a:r>
              <a:rPr lang="en-GB" baseline="0" dirty="0" smtClean="0"/>
              <a:t> goal and supporting objectives.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CB82-54AA-40ED-B137-59880ACD0477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9013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Breve descripción de las</a:t>
            </a:r>
            <a:r>
              <a:rPr lang="es-ES" baseline="0" dirty="0" smtClean="0"/>
              <a:t> funcionalidades alto nivel soportadas por la plataforma </a:t>
            </a:r>
            <a:r>
              <a:rPr lang="es-ES" baseline="0" dirty="0" err="1" smtClean="0"/>
              <a:t>MoveUs</a:t>
            </a:r>
            <a:r>
              <a:rPr lang="es-ES" baseline="0" dirty="0" smtClean="0"/>
              <a:t>.</a:t>
            </a:r>
          </a:p>
          <a:p>
            <a:r>
              <a:rPr lang="es-ES" baseline="0" dirty="0" smtClean="0"/>
              <a:t>Para cada una de estas funcionalidades o servicios, introducción y conjunto de características principales, que definen detalles específicos, que marcan la diferencia con soluciones existentes.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CB82-54AA-40ED-B137-59880ACD0477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3136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Breve descripción de las</a:t>
            </a:r>
            <a:r>
              <a:rPr lang="es-ES" baseline="0" dirty="0" smtClean="0"/>
              <a:t> funcionalidades alto nivel soportadas por la plataforma </a:t>
            </a:r>
            <a:r>
              <a:rPr lang="es-ES" baseline="0" dirty="0" err="1" smtClean="0"/>
              <a:t>MoveUs</a:t>
            </a:r>
            <a:r>
              <a:rPr lang="es-ES" baseline="0" dirty="0" smtClean="0"/>
              <a:t>.</a:t>
            </a:r>
          </a:p>
          <a:p>
            <a:r>
              <a:rPr lang="es-ES" baseline="0" dirty="0" smtClean="0"/>
              <a:t>Para cada una de estas funcionalidades o servicios, introducción y conjunto de características principales, que definen detalles específicos, que marcan la diferencia con soluciones existentes. </a:t>
            </a:r>
          </a:p>
          <a:p>
            <a:endParaRPr lang="es-E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CB82-54AA-40ED-B137-59880ACD0477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0954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Breve descripción de las</a:t>
            </a:r>
            <a:r>
              <a:rPr lang="es-ES" baseline="0" dirty="0" smtClean="0"/>
              <a:t> funcionalidades alto nivel soportadas por la plataforma </a:t>
            </a:r>
            <a:r>
              <a:rPr lang="es-ES" baseline="0" dirty="0" err="1" smtClean="0"/>
              <a:t>MoveUs</a:t>
            </a:r>
            <a:r>
              <a:rPr lang="es-ES" baseline="0" dirty="0" smtClean="0"/>
              <a:t>.</a:t>
            </a:r>
          </a:p>
          <a:p>
            <a:r>
              <a:rPr lang="es-ES" baseline="0" dirty="0" smtClean="0"/>
              <a:t>Para cada una de estas funcionalidades o servicios, introducción y conjunto de características principales, que definen detalles específicos, que marcan la diferencia con soluciones existentes. </a:t>
            </a:r>
          </a:p>
          <a:p>
            <a:endParaRPr lang="es-E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CB82-54AA-40ED-B137-59880ACD0477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0954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siguiente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muestra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escenario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operacional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un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despliegue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plataforma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MoveUs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identificando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prinicpales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actores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roles,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elementos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arquitectónicos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flujos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información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Conceptualmente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Moveus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sigue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aproximación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propuesta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anteriores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InTime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Co-Cities,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interacción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entre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plataforma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consumidores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servicios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soportada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interfaz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denominada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Common Agreed Standardized Interface (CAI), que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exactamente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intercambio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información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sintaxis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definiendo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estandarizado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Los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consumidores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información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(“Consumers”)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incluyen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aplicaciones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móviles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servicios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especificos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desplegados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ciudades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así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aguas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arriba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externos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proveedores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servicios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información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integrada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(“upstream and delocalized Information Service Providers (UISP)”.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puede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despliegues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jerárquicos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p.e.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nivel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ciudad,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región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país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internacional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Aguas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abajo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las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comunicaciones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captura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provenientes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diferentes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proveedores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servicios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(“Data &amp; Service Servers (LDSS)”) (locales 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externos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dibujo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equipos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campo,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realiza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adpatadores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que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transforman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entradas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heterogéneas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MoveUs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Algunos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ejemplos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considereados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aqui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información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transporte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público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tráfico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lugares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alquiler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bicicletas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parkings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servicios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car-pooling. 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esquema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extiende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feedback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parte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usuarios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proporcionando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información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adicional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capturada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lugar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evaluaciones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subjetivas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calidad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servicio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proporcionado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arquitectura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plataforma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MoveUs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sido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concebida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buscando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flexibilidad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localización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funcionalidades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con idea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cobertura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mayor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número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posible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escenarios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no solo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aquellos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definidos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pilotos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proeycto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otras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ciudades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 lo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adopten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funcionalidades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p.e.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planificador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multi-modal o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gestión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incentivos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pueden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localies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desplegados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LDSS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existentes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utilizados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internamente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plataforma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completamente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soportados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platafroma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MoveUs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cloud)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naranja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y/o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externos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(UISP 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seervicios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específicos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MoveUs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City)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Como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consecuencia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las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especificaciones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servicios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componentes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abstractos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forma que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permitan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desarrollo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despliegue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diferentes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localizaciones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implementaciones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tecnológicas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p.e.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protocolos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comunicación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enfoque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adoptado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cubre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tanto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realidad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alcance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MoveUs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asimismo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explotación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potencial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resultados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allá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ciclo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CB82-54AA-40ED-B137-59880ACD0477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6614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Algunos detalles técnicos</a:t>
            </a:r>
            <a:r>
              <a:rPr lang="es-ES" baseline="0" dirty="0" smtClean="0"/>
              <a:t> asociados a nuestra plataforma (la mayor parte, por ejemplo la flexibilidad de </a:t>
            </a:r>
            <a:r>
              <a:rPr lang="es-ES" baseline="0" dirty="0" err="1" smtClean="0"/>
              <a:t>despleigue</a:t>
            </a:r>
            <a:r>
              <a:rPr lang="es-ES" baseline="0" dirty="0" smtClean="0"/>
              <a:t> funcional han sido previamente introducidas en la </a:t>
            </a:r>
            <a:r>
              <a:rPr lang="es-ES" baseline="0" dirty="0" err="1" smtClean="0"/>
              <a:t>slide</a:t>
            </a:r>
            <a:r>
              <a:rPr lang="es-ES" baseline="0" dirty="0" smtClean="0"/>
              <a:t> previa).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CB82-54AA-40ED-B137-59880ACD0477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6020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Algunos detalles técnicos asociados a nuestra plataforma.</a:t>
            </a:r>
            <a:r>
              <a:rPr lang="es-ES" baseline="0" dirty="0" smtClean="0"/>
              <a:t> La seguridad y privacidad son puntos clave en el desarrollo de este tipo de servicios. La transparencia identifica los aspectos principales: visión a nivel de sistemas, P&amp;S </a:t>
            </a:r>
            <a:r>
              <a:rPr lang="es-ES" baseline="0" dirty="0" err="1" smtClean="0"/>
              <a:t>by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design</a:t>
            </a:r>
            <a:r>
              <a:rPr lang="es-ES" baseline="0" dirty="0" smtClean="0"/>
              <a:t> y algunas soluciones técnicas integradas.</a:t>
            </a:r>
          </a:p>
          <a:p>
            <a:endParaRPr lang="es-ES" baseline="0" dirty="0" smtClean="0"/>
          </a:p>
          <a:p>
            <a:r>
              <a:rPr lang="es-ES" baseline="0" dirty="0" smtClean="0"/>
              <a:t>Otro punto importante es la inteligencia de la propia plataforma, dando soporte a una serie de servicios inteligentes ya descritos. </a:t>
            </a:r>
          </a:p>
          <a:p>
            <a:r>
              <a:rPr lang="es-ES" baseline="0" dirty="0" smtClean="0"/>
              <a:t/>
            </a:r>
            <a:br>
              <a:rPr lang="es-ES" baseline="0" dirty="0" smtClean="0"/>
            </a:br>
            <a:r>
              <a:rPr lang="es-ES" baseline="0" dirty="0" smtClean="0"/>
              <a:t>Finalmente, desde la perspectiva del desarrollador, aunque una descripción detallada de los servicios y datos disponibles se presenta en las </a:t>
            </a:r>
            <a:r>
              <a:rPr lang="es-ES" baseline="0" dirty="0" err="1" smtClean="0"/>
              <a:t>sigueintes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slides</a:t>
            </a:r>
            <a:r>
              <a:rPr lang="es-ES" baseline="0" dirty="0" smtClean="0"/>
              <a:t>, destacar dos puntos asociados al desarrollo de servicios y aplicaciones: un entorno </a:t>
            </a:r>
            <a:r>
              <a:rPr lang="es-ES" baseline="0" dirty="0" err="1" smtClean="0"/>
              <a:t>multi</a:t>
            </a:r>
            <a:r>
              <a:rPr lang="es-ES" baseline="0" dirty="0" smtClean="0"/>
              <a:t>-plataforma (el concepto de diseña una vez, despliega donde quieras, utilizando </a:t>
            </a:r>
            <a:r>
              <a:rPr lang="es-ES" baseline="0" dirty="0" err="1" smtClean="0"/>
              <a:t>PhoneGap</a:t>
            </a:r>
            <a:r>
              <a:rPr lang="es-ES" baseline="0" dirty="0" smtClean="0"/>
              <a:t>/</a:t>
            </a:r>
            <a:r>
              <a:rPr lang="es-ES" baseline="0" dirty="0" err="1" smtClean="0"/>
              <a:t>Cordova</a:t>
            </a:r>
            <a:r>
              <a:rPr lang="es-ES" baseline="0" dirty="0" smtClean="0"/>
              <a:t> y desplegando en diferentes plataformas: iOS, Android, MS, ….) y que la plataforma </a:t>
            </a:r>
            <a:r>
              <a:rPr lang="es-ES" baseline="0" dirty="0" err="1" smtClean="0"/>
              <a:t>MoveUs</a:t>
            </a:r>
            <a:r>
              <a:rPr lang="es-ES" baseline="0" dirty="0" smtClean="0"/>
              <a:t> se despliega según un esquema </a:t>
            </a:r>
            <a:r>
              <a:rPr lang="en-US" baseline="0" dirty="0" smtClean="0"/>
              <a:t>“Platform as a Service” (PaaS).</a:t>
            </a:r>
            <a:endParaRPr lang="es-ES" baseline="0" dirty="0" smtClean="0"/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CB82-54AA-40ED-B137-59880ACD0477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5356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Esta imagen muestra algunos ejemplos de aplicaciones</a:t>
            </a:r>
            <a:r>
              <a:rPr lang="es-ES" baseline="0" dirty="0" smtClean="0"/>
              <a:t> que se pueden desplegar, </a:t>
            </a:r>
            <a:r>
              <a:rPr lang="es-ES" baseline="0" dirty="0" err="1" smtClean="0"/>
              <a:t>apoyandose</a:t>
            </a:r>
            <a:r>
              <a:rPr lang="es-ES" baseline="0" dirty="0" smtClean="0"/>
              <a:t> en la plataforma </a:t>
            </a:r>
            <a:r>
              <a:rPr lang="es-ES" baseline="0" dirty="0" err="1" smtClean="0"/>
              <a:t>MoveUs</a:t>
            </a:r>
            <a:r>
              <a:rPr lang="es-ES" baseline="0" dirty="0" smtClean="0"/>
              <a:t>.</a:t>
            </a:r>
          </a:p>
          <a:p>
            <a:r>
              <a:rPr lang="es-ES" baseline="0" dirty="0" smtClean="0"/>
              <a:t>Estas en particular se abordan en el proyecto y estarán disponibles en siguientes iteraciones de los living </a:t>
            </a:r>
            <a:r>
              <a:rPr lang="es-ES" baseline="0" dirty="0" err="1" smtClean="0"/>
              <a:t>labs</a:t>
            </a:r>
            <a:r>
              <a:rPr lang="es-E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Herramienta web de gestión de inventivos (1). Esta herramienta proporciona todas las </a:t>
            </a:r>
            <a:r>
              <a:rPr lang="es-ES" baseline="0" dirty="0" err="1" smtClean="0"/>
              <a:t>funcionalides</a:t>
            </a:r>
            <a:r>
              <a:rPr lang="es-ES" baseline="0" dirty="0" smtClean="0"/>
              <a:t> asociadas a la gestión de incentivos y será común a todas las ciudades donde   </a:t>
            </a:r>
          </a:p>
          <a:p>
            <a:pPr marL="0" indent="0">
              <a:buFontTx/>
              <a:buNone/>
            </a:pPr>
            <a:r>
              <a:rPr lang="es-ES" baseline="0" dirty="0" smtClean="0"/>
              <a:t>    se despliegue una política de incentivos. </a:t>
            </a:r>
          </a:p>
          <a:p>
            <a:pPr marL="171450" indent="-171450">
              <a:buFontTx/>
              <a:buChar char="-"/>
            </a:pP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Consola de operador para gestión de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feedack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(2). Integración de c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rowd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-sourced data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incidencias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reporte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gestión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reporte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equipo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supervisor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tráfico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Aplicación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embarcada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priorización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transporte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público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(3).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posición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información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retraso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avance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respecto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planificación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vez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excedido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cierto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umbral,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comienza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chequear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posición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vehículo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frente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cruces con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capacidad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priorización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Si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priorización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posible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semáforos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modifican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funcionamiento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normal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fin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priorizar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bus;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vez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superado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semáforos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vuelven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estado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normal.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Aplicación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estado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sugerencias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consumo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energético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(4).</a:t>
            </a:r>
          </a:p>
          <a:p>
            <a:pPr marL="628650" lvl="1" indent="-171450">
              <a:buFontTx/>
              <a:buChar char="-"/>
            </a:pP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Usuarios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anónimos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interfaz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usuario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puede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acceder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cálculos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energía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contaminantes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mismo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tiempo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simular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cambios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valores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transporte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público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bicicleta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vez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coche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particular.</a:t>
            </a:r>
          </a:p>
          <a:p>
            <a:pPr marL="628650" lvl="1" indent="-171450">
              <a:buFontTx/>
              <a:buChar char="-"/>
            </a:pP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Usuario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registrados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usuarios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pueden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proporcionar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información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plataforma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MoveUs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conseguir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incentivos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premios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nivel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consumo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actualizado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usuario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históricos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consumo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personal,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incentivos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etiquetado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energético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457200" lvl="1" indent="0">
              <a:buFontTx/>
              <a:buNone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es-ES" baseline="0" dirty="0" smtClean="0"/>
              <a:t>Aplicación común </a:t>
            </a:r>
            <a:r>
              <a:rPr lang="es-ES" baseline="0" dirty="0" err="1" smtClean="0"/>
              <a:t>MoveUs</a:t>
            </a:r>
            <a:r>
              <a:rPr lang="es-ES" baseline="0" dirty="0" smtClean="0"/>
              <a:t> (Smartphone) (5)</a:t>
            </a:r>
          </a:p>
          <a:p>
            <a:pPr marL="171450" lvl="0" indent="-171450">
              <a:buFontTx/>
              <a:buChar char="-"/>
            </a:pPr>
            <a:r>
              <a:rPr lang="es-ES" baseline="0" dirty="0" smtClean="0"/>
              <a:t>Esta aplicación es el punto de acceso al planificador </a:t>
            </a:r>
            <a:r>
              <a:rPr lang="es-ES" baseline="0" dirty="0" err="1" smtClean="0"/>
              <a:t>multi</a:t>
            </a:r>
            <a:r>
              <a:rPr lang="es-ES" baseline="0" dirty="0" smtClean="0"/>
              <a:t>-modal, información de movilidad local, </a:t>
            </a:r>
            <a:r>
              <a:rPr lang="es-ES" baseline="0" dirty="0" err="1" smtClean="0"/>
              <a:t>feedback</a:t>
            </a:r>
            <a:r>
              <a:rPr lang="es-ES" baseline="0" dirty="0" smtClean="0"/>
              <a:t> y servicios de incentivos.</a:t>
            </a:r>
          </a:p>
          <a:p>
            <a:pPr marL="0" lvl="0" indent="0">
              <a:buFontTx/>
              <a:buNone/>
            </a:pPr>
            <a:r>
              <a:rPr lang="es-ES" baseline="0" dirty="0" smtClean="0"/>
              <a:t>    Específicamente, también proporciona el acceso al servicio de cruce inteligente (Smart </a:t>
            </a:r>
            <a:r>
              <a:rPr lang="es-ES" baseline="0" dirty="0" err="1" smtClean="0"/>
              <a:t>Crossing</a:t>
            </a:r>
            <a:r>
              <a:rPr lang="es-ES" baseline="0" dirty="0" smtClean="0"/>
              <a:t>) para peatones. Un mapa interactivo mostrando la </a:t>
            </a:r>
            <a:r>
              <a:rPr lang="es-ES" baseline="0" dirty="0" err="1" smtClean="0"/>
              <a:t>localicación</a:t>
            </a:r>
            <a:r>
              <a:rPr lang="es-ES" baseline="0" dirty="0" smtClean="0"/>
              <a:t> de dichos cruces. </a:t>
            </a:r>
          </a:p>
          <a:p>
            <a:pPr marL="0" lvl="0" indent="0">
              <a:buFontTx/>
              <a:buNone/>
            </a:pPr>
            <a:r>
              <a:rPr lang="es-ES" baseline="0" dirty="0" smtClean="0"/>
              <a:t>    Cuando el usuario se aproxima al cruce, la aplicación </a:t>
            </a:r>
            <a:r>
              <a:rPr lang="es-ES" baseline="0" dirty="0" err="1" smtClean="0"/>
              <a:t>automaticamente</a:t>
            </a:r>
            <a:r>
              <a:rPr lang="es-ES" baseline="0" dirty="0" smtClean="0"/>
              <a:t> muestra la información del cruce en el mapa, donde el usuario selecciona la dirección de cruce y confirma </a:t>
            </a:r>
          </a:p>
          <a:p>
            <a:pPr marL="0" lvl="0" indent="0">
              <a:buFontTx/>
              <a:buNone/>
            </a:pPr>
            <a:r>
              <a:rPr lang="es-ES" baseline="0" dirty="0" smtClean="0"/>
              <a:t>    la solicitud de paso. La fase verde del semáforo se extenderá.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s-E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baseline="0" dirty="0" smtClean="0"/>
              <a:t> </a:t>
            </a:r>
          </a:p>
          <a:p>
            <a:r>
              <a:rPr lang="es-ES" baseline="0" dirty="0" smtClean="0"/>
              <a:t>Los números asociados a cada aplicación identifican los usuarios objetivo: movilidad personal (5)  transporte profesional </a:t>
            </a:r>
            <a:r>
              <a:rPr lang="en-US" sz="1200" dirty="0" smtClean="0"/>
              <a:t>(5, 4)  </a:t>
            </a:r>
            <a:r>
              <a:rPr lang="en-US" sz="1200" dirty="0" err="1" smtClean="0"/>
              <a:t>Operadores</a:t>
            </a:r>
            <a:r>
              <a:rPr lang="en-US" sz="1200" baseline="0" dirty="0" smtClean="0"/>
              <a:t> de </a:t>
            </a:r>
            <a:r>
              <a:rPr lang="en-US" sz="1200" baseline="0" dirty="0" err="1" smtClean="0"/>
              <a:t>transporte</a:t>
            </a:r>
            <a:r>
              <a:rPr lang="en-US" sz="1200" dirty="0" smtClean="0"/>
              <a:t> (2) (3)  </a:t>
            </a:r>
            <a:r>
              <a:rPr lang="es-ES" sz="1200" dirty="0" smtClean="0"/>
              <a:t>Ayuntamiento (1) (2) (4).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CB82-54AA-40ED-B137-59880ACD0477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90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58975"/>
            <a:ext cx="7391400" cy="555625"/>
          </a:xfrm>
          <a:solidFill>
            <a:srgbClr val="828E0E"/>
          </a:solidFill>
        </p:spPr>
        <p:txBody>
          <a:bodyPr anchor="ctr"/>
          <a:lstStyle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705600" cy="2971800"/>
          </a:xfrm>
          <a:solidFill>
            <a:srgbClr val="CADB2A"/>
          </a:solidFill>
        </p:spPr>
        <p:txBody>
          <a:bodyPr anchor="t">
            <a:normAutofit/>
          </a:bodyPr>
          <a:lstStyle>
            <a:lvl1pPr marL="514350" indent="-514350" algn="l">
              <a:buFont typeface="+mj-lt"/>
              <a:buAutoNum type="arabicParenR"/>
              <a:defRPr sz="2800">
                <a:solidFill>
                  <a:srgbClr val="19191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64008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400" dirty="0" smtClean="0">
                <a:solidFill>
                  <a:srgbClr val="191919"/>
                </a:solidFill>
              </a:rPr>
              <a:t>www.</a:t>
            </a:r>
            <a:r>
              <a:rPr lang="es-ES" sz="1400" dirty="0" smtClean="0">
                <a:solidFill>
                  <a:srgbClr val="828E0E"/>
                </a:solidFill>
              </a:rPr>
              <a:t>moveus-project</a:t>
            </a:r>
            <a:r>
              <a:rPr lang="es-ES" sz="1400" dirty="0" smtClean="0">
                <a:solidFill>
                  <a:srgbClr val="191919"/>
                </a:solidFill>
              </a:rPr>
              <a:t>.eu</a:t>
            </a:r>
            <a:endParaRPr lang="en-US" sz="1400" dirty="0">
              <a:solidFill>
                <a:srgbClr val="191919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5600" y="63978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2470591-ECA6-40AF-8DB2-01143183E9A3}" type="slidenum">
              <a:rPr lang="es-ES" sz="1400" smtClean="0">
                <a:solidFill>
                  <a:srgbClr val="191919"/>
                </a:solidFill>
              </a:rPr>
              <a:pPr algn="r"/>
              <a:t>‹#›</a:t>
            </a:fld>
            <a:endParaRPr lang="es-ES" sz="1400" dirty="0">
              <a:solidFill>
                <a:srgbClr val="19191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828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BC562"/>
              </a:solidFill>
            </a:endParaRPr>
          </a:p>
        </p:txBody>
      </p:sp>
      <p:pic>
        <p:nvPicPr>
          <p:cNvPr id="12" name="Picture 11" descr="logo_MOVeUS_v4_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519" y="609600"/>
            <a:ext cx="4674962" cy="838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 userDrawn="1"/>
        </p:nvSpPr>
        <p:spPr>
          <a:xfrm>
            <a:off x="457200" y="64008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400" dirty="0" smtClean="0">
                <a:solidFill>
                  <a:srgbClr val="191919"/>
                </a:solidFill>
              </a:rPr>
              <a:t>www.</a:t>
            </a:r>
            <a:r>
              <a:rPr lang="es-ES" sz="1400" dirty="0" smtClean="0">
                <a:solidFill>
                  <a:srgbClr val="828E0E"/>
                </a:solidFill>
              </a:rPr>
              <a:t>moveus-project</a:t>
            </a:r>
            <a:r>
              <a:rPr lang="es-ES" sz="1400" dirty="0" smtClean="0">
                <a:solidFill>
                  <a:srgbClr val="191919"/>
                </a:solidFill>
              </a:rPr>
              <a:t>.eu</a:t>
            </a:r>
            <a:endParaRPr lang="en-US" sz="1400" dirty="0">
              <a:solidFill>
                <a:srgbClr val="191919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705600" y="63978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2470591-ECA6-40AF-8DB2-01143183E9A3}" type="slidenum">
              <a:rPr lang="es-ES" sz="1400" smtClean="0">
                <a:solidFill>
                  <a:srgbClr val="191919"/>
                </a:solidFill>
              </a:rPr>
              <a:pPr algn="r"/>
              <a:t>‹#›</a:t>
            </a:fld>
            <a:endParaRPr lang="es-ES" sz="1400" dirty="0">
              <a:solidFill>
                <a:srgbClr val="191919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828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BC562"/>
              </a:solidFill>
            </a:endParaRPr>
          </a:p>
        </p:txBody>
      </p:sp>
      <p:pic>
        <p:nvPicPr>
          <p:cNvPr id="16" name="Picture 15" descr="logo_MOVeUS_v4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4519" y="609600"/>
            <a:ext cx="4674962" cy="838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  <a:solidFill>
            <a:srgbClr val="828E0E"/>
          </a:solidFill>
        </p:spPr>
        <p:txBody>
          <a:bodyPr anchor="ctr"/>
          <a:lstStyle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  <a:solidFill>
            <a:srgbClr val="CADB2A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19191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6397823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400" dirty="0" smtClean="0">
                <a:solidFill>
                  <a:srgbClr val="191919"/>
                </a:solidFill>
              </a:rPr>
              <a:t>www.</a:t>
            </a:r>
            <a:r>
              <a:rPr lang="es-ES" sz="1400" dirty="0" smtClean="0">
                <a:solidFill>
                  <a:srgbClr val="828E0E"/>
                </a:solidFill>
              </a:rPr>
              <a:t>moveus-project</a:t>
            </a:r>
            <a:r>
              <a:rPr lang="es-ES" sz="1400" dirty="0" smtClean="0">
                <a:solidFill>
                  <a:srgbClr val="191919"/>
                </a:solidFill>
              </a:rPr>
              <a:t>.eu</a:t>
            </a:r>
            <a:endParaRPr lang="en-US" sz="1400" dirty="0">
              <a:solidFill>
                <a:srgbClr val="191919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6705600" y="63978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2470591-ECA6-40AF-8DB2-01143183E9A3}" type="slidenum">
              <a:rPr lang="es-ES" sz="1400" smtClean="0">
                <a:solidFill>
                  <a:srgbClr val="191919"/>
                </a:solidFill>
              </a:rPr>
              <a:pPr algn="r"/>
              <a:t>‹#›</a:t>
            </a:fld>
            <a:endParaRPr lang="es-ES" sz="1400" dirty="0">
              <a:solidFill>
                <a:srgbClr val="191919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828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BC562"/>
              </a:solidFill>
            </a:endParaRPr>
          </a:p>
        </p:txBody>
      </p:sp>
      <p:pic>
        <p:nvPicPr>
          <p:cNvPr id="12" name="Picture 11" descr="logo_MOVeUS_v4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4519" y="609600"/>
            <a:ext cx="4674962" cy="838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>
            <a:lvl1pPr>
              <a:defRPr sz="2400">
                <a:solidFill>
                  <a:srgbClr val="191919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baseline="0">
                <a:solidFill>
                  <a:srgbClr val="50008E"/>
                </a:solidFill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 baseline="0">
                <a:solidFill>
                  <a:srgbClr val="8D2ADB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5867400" cy="762000"/>
          </a:xfrm>
        </p:spPr>
        <p:txBody>
          <a:bodyPr anchor="t"/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line 2</a:t>
            </a:r>
            <a:endParaRPr lang="es-E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397823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400" dirty="0" smtClean="0">
                <a:solidFill>
                  <a:srgbClr val="191919"/>
                </a:solidFill>
              </a:rPr>
              <a:t>www.</a:t>
            </a:r>
            <a:r>
              <a:rPr lang="es-ES" sz="1400" dirty="0" smtClean="0">
                <a:solidFill>
                  <a:srgbClr val="828E0E"/>
                </a:solidFill>
              </a:rPr>
              <a:t>moveus-project</a:t>
            </a:r>
            <a:r>
              <a:rPr lang="es-ES" sz="1400" dirty="0" smtClean="0">
                <a:solidFill>
                  <a:srgbClr val="191919"/>
                </a:solidFill>
              </a:rPr>
              <a:t>.eu</a:t>
            </a:r>
            <a:endParaRPr lang="en-US" sz="1400" dirty="0">
              <a:solidFill>
                <a:srgbClr val="19191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63978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2470591-ECA6-40AF-8DB2-01143183E9A3}" type="slidenum">
              <a:rPr lang="es-ES" sz="1400" smtClean="0">
                <a:solidFill>
                  <a:srgbClr val="191919"/>
                </a:solidFill>
              </a:rPr>
              <a:pPr algn="r"/>
              <a:t>‹#›</a:t>
            </a:fld>
            <a:endParaRPr lang="es-ES" sz="1400" dirty="0">
              <a:solidFill>
                <a:srgbClr val="19191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828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BC562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086600"/>
            <a:ext cx="626268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 userDrawn="1"/>
        </p:nvSpPr>
        <p:spPr>
          <a:xfrm>
            <a:off x="457200" y="6397823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400" dirty="0" smtClean="0">
                <a:solidFill>
                  <a:srgbClr val="191919"/>
                </a:solidFill>
              </a:rPr>
              <a:t>www.</a:t>
            </a:r>
            <a:r>
              <a:rPr lang="es-ES" sz="1400" dirty="0" smtClean="0">
                <a:solidFill>
                  <a:srgbClr val="828E0E"/>
                </a:solidFill>
              </a:rPr>
              <a:t>moveus-project</a:t>
            </a:r>
            <a:r>
              <a:rPr lang="es-ES" sz="1400" dirty="0" smtClean="0">
                <a:solidFill>
                  <a:srgbClr val="191919"/>
                </a:solidFill>
              </a:rPr>
              <a:t>.eu</a:t>
            </a:r>
            <a:endParaRPr lang="en-US" sz="1400" dirty="0">
              <a:solidFill>
                <a:srgbClr val="191919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858000" y="63978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2470591-ECA6-40AF-8DB2-01143183E9A3}" type="slidenum">
              <a:rPr lang="es-ES" sz="1400" smtClean="0">
                <a:solidFill>
                  <a:srgbClr val="191919"/>
                </a:solidFill>
              </a:rPr>
              <a:pPr algn="r"/>
              <a:t>‹#›</a:t>
            </a:fld>
            <a:endParaRPr lang="es-ES" sz="1400" dirty="0">
              <a:solidFill>
                <a:srgbClr val="191919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828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BC562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7086600"/>
            <a:ext cx="626268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5867400" cy="762000"/>
          </a:xfrm>
        </p:spPr>
        <p:txBody>
          <a:bodyPr anchor="t"/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line 2</a:t>
            </a:r>
            <a:endParaRPr lang="es-E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397823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400" dirty="0" smtClean="0">
                <a:solidFill>
                  <a:srgbClr val="191919"/>
                </a:solidFill>
              </a:rPr>
              <a:t>www.</a:t>
            </a:r>
            <a:r>
              <a:rPr lang="es-ES" sz="1400" dirty="0" smtClean="0">
                <a:solidFill>
                  <a:srgbClr val="828E0E"/>
                </a:solidFill>
              </a:rPr>
              <a:t>moveus-project</a:t>
            </a:r>
            <a:r>
              <a:rPr lang="es-ES" sz="1400" dirty="0" smtClean="0">
                <a:solidFill>
                  <a:srgbClr val="191919"/>
                </a:solidFill>
              </a:rPr>
              <a:t>.eu</a:t>
            </a:r>
            <a:endParaRPr lang="en-US" sz="1400" dirty="0">
              <a:solidFill>
                <a:srgbClr val="19191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63978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2470591-ECA6-40AF-8DB2-01143183E9A3}" type="slidenum">
              <a:rPr lang="es-ES" sz="1400" smtClean="0">
                <a:solidFill>
                  <a:srgbClr val="191919"/>
                </a:solidFill>
              </a:rPr>
              <a:pPr algn="r"/>
              <a:t>‹#›</a:t>
            </a:fld>
            <a:endParaRPr lang="es-ES" sz="1400" dirty="0">
              <a:solidFill>
                <a:srgbClr val="19191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828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BC562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086600"/>
            <a:ext cx="626268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524000" y="5224462"/>
            <a:ext cx="5486400" cy="338138"/>
          </a:xfrm>
          <a:prstGeom prst="rect">
            <a:avLst/>
          </a:prstGeom>
          <a:solidFill>
            <a:srgbClr val="CADB2A"/>
          </a:solidFill>
        </p:spPr>
        <p:txBody>
          <a:bodyPr vert="horz" lIns="91440" tIns="45720" rIns="91440" bIns="45720" rtlCol="0" anchor="b">
            <a:noAutofit/>
          </a:bodyPr>
          <a:lstStyle>
            <a:lvl1pPr algn="l">
              <a:defRPr sz="1600" b="0">
                <a:solidFill>
                  <a:srgbClr val="8E2ADB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00325" algn="l"/>
              </a:tabLst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8E2ADB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Click to edit Master title style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8E2ADB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447800"/>
            <a:ext cx="5486400" cy="3581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562600"/>
            <a:ext cx="5486400" cy="457200"/>
          </a:xfrm>
        </p:spPr>
        <p:txBody>
          <a:bodyPr/>
          <a:lstStyle>
            <a:lvl1pPr marL="0" indent="0">
              <a:buNone/>
              <a:defRPr sz="1400">
                <a:solidFill>
                  <a:srgbClr val="8E2ADB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6397823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400" dirty="0" smtClean="0">
                <a:solidFill>
                  <a:srgbClr val="191919"/>
                </a:solidFill>
              </a:rPr>
              <a:t>www.</a:t>
            </a:r>
            <a:r>
              <a:rPr lang="es-ES" sz="1400" dirty="0" smtClean="0">
                <a:solidFill>
                  <a:srgbClr val="828E0E"/>
                </a:solidFill>
              </a:rPr>
              <a:t>moveus-project</a:t>
            </a:r>
            <a:r>
              <a:rPr lang="es-ES" sz="1400" dirty="0" smtClean="0">
                <a:solidFill>
                  <a:srgbClr val="191919"/>
                </a:solidFill>
              </a:rPr>
              <a:t>.eu</a:t>
            </a:r>
            <a:endParaRPr lang="en-US" sz="1400" dirty="0">
              <a:solidFill>
                <a:srgbClr val="191919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858000" y="63978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2470591-ECA6-40AF-8DB2-01143183E9A3}" type="slidenum">
              <a:rPr lang="es-ES" sz="1400" smtClean="0">
                <a:solidFill>
                  <a:srgbClr val="191919"/>
                </a:solidFill>
              </a:rPr>
              <a:pPr algn="r"/>
              <a:t>‹#›</a:t>
            </a:fld>
            <a:endParaRPr lang="es-ES" sz="1400" dirty="0">
              <a:solidFill>
                <a:srgbClr val="191919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828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BC562"/>
              </a:solidFill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7086600"/>
            <a:ext cx="626268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itle 1"/>
          <p:cNvSpPr txBox="1">
            <a:spLocks/>
          </p:cNvSpPr>
          <p:nvPr userDrawn="1"/>
        </p:nvSpPr>
        <p:spPr>
          <a:xfrm>
            <a:off x="1524000" y="5224462"/>
            <a:ext cx="5486400" cy="338138"/>
          </a:xfrm>
          <a:prstGeom prst="rect">
            <a:avLst/>
          </a:prstGeom>
          <a:solidFill>
            <a:srgbClr val="CADB2A"/>
          </a:solidFill>
        </p:spPr>
        <p:txBody>
          <a:bodyPr vert="horz" lIns="91440" tIns="45720" rIns="91440" bIns="45720" rtlCol="0" anchor="b">
            <a:noAutofit/>
          </a:bodyPr>
          <a:lstStyle>
            <a:lvl1pPr algn="l">
              <a:defRPr sz="1600" b="0">
                <a:solidFill>
                  <a:srgbClr val="8E2ADB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00325" algn="l"/>
              </a:tabLst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8E2ADB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Click to edit Master title style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8E2ADB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169">
            <a:off x="7973234" y="1358711"/>
            <a:ext cx="1132189" cy="638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712" y="3733800"/>
            <a:ext cx="2210429" cy="294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 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58674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239592-4186-4298-8335-FCC810C624B6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5867400" cy="381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s-ES" smtClean="0">
                <a:solidFill>
                  <a:srgbClr val="191919"/>
                </a:solidFill>
              </a:rPr>
              <a:t>www.</a:t>
            </a:r>
            <a:r>
              <a:rPr lang="es-ES" smtClean="0">
                <a:solidFill>
                  <a:srgbClr val="828E0E"/>
                </a:solidFill>
              </a:rPr>
              <a:t>moveus-project</a:t>
            </a:r>
            <a:r>
              <a:rPr lang="es-ES" smtClean="0">
                <a:solidFill>
                  <a:srgbClr val="191919"/>
                </a:solidFill>
              </a:rPr>
              <a:t>.eu</a:t>
            </a:r>
            <a:endParaRPr lang="en-US" dirty="0">
              <a:solidFill>
                <a:srgbClr val="191919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1143000"/>
            <a:ext cx="8686800" cy="76200"/>
            <a:chOff x="0" y="1371600"/>
            <a:chExt cx="8686800" cy="762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1371600"/>
              <a:ext cx="8686800" cy="76200"/>
            </a:xfrm>
            <a:prstGeom prst="rect">
              <a:avLst/>
            </a:prstGeom>
            <a:solidFill>
              <a:srgbClr val="828E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1371600"/>
              <a:ext cx="457200" cy="76200"/>
            </a:xfrm>
            <a:prstGeom prst="rect">
              <a:avLst/>
            </a:prstGeom>
            <a:solidFill>
              <a:srgbClr val="CADB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0" y="1143000"/>
            <a:ext cx="9144000" cy="76200"/>
            <a:chOff x="0" y="1371600"/>
            <a:chExt cx="8686800" cy="762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1371600"/>
              <a:ext cx="8686800" cy="76200"/>
            </a:xfrm>
            <a:prstGeom prst="rect">
              <a:avLst/>
            </a:prstGeom>
            <a:solidFill>
              <a:srgbClr val="828E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1371600"/>
              <a:ext cx="457200" cy="76200"/>
            </a:xfrm>
            <a:prstGeom prst="rect">
              <a:avLst/>
            </a:prstGeom>
            <a:solidFill>
              <a:srgbClr val="CADB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-58727"/>
            <a:ext cx="10380663" cy="120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6816"/>
            <a:ext cx="9144000" cy="171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 descr="logo_MOVeUS_v4_final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553200" y="304800"/>
            <a:ext cx="2124979" cy="381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661" r:id="rId2"/>
    <p:sldLayoutId id="2147483760" r:id="rId3"/>
    <p:sldLayoutId id="2147483761" r:id="rId4"/>
    <p:sldLayoutId id="2147483762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2600325" algn="l"/>
        </a:tabLst>
        <a:defRPr sz="3600" i="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Wingdings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1418"/>
            <a:ext cx="9144000" cy="529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0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 descr="logo_MOVeUS_v4_fin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3191" y="457200"/>
            <a:ext cx="3197618" cy="57331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1418"/>
            <a:ext cx="9144000" cy="415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7200" y="6096000"/>
            <a:ext cx="571528" cy="38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24 Rectángulo"/>
          <p:cNvSpPr/>
          <p:nvPr/>
        </p:nvSpPr>
        <p:spPr>
          <a:xfrm>
            <a:off x="0" y="1515699"/>
            <a:ext cx="91440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6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30726"/>
            <a:ext cx="1243717" cy="701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7" y="2812031"/>
            <a:ext cx="7525900" cy="1652356"/>
          </a:xfrm>
          <a:prstGeom prst="rect">
            <a:avLst/>
          </a:prstGeom>
        </p:spPr>
      </p:pic>
      <p:sp>
        <p:nvSpPr>
          <p:cNvPr id="28" name="TextBox 17"/>
          <p:cNvSpPr txBox="1"/>
          <p:nvPr/>
        </p:nvSpPr>
        <p:spPr>
          <a:xfrm>
            <a:off x="1981200" y="3048000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 smtClean="0">
                <a:solidFill>
                  <a:schemeClr val="bg1"/>
                </a:solidFill>
                <a:latin typeface="Verdana" pitchFamily="34" charset="0"/>
                <a:cs typeface="Verdana" pitchFamily="34" charset="0"/>
              </a:rPr>
              <a:t>Plataforma TIC basado en la nube</a:t>
            </a:r>
            <a:br>
              <a:rPr lang="es-ES" sz="2000" i="1" dirty="0" smtClean="0">
                <a:solidFill>
                  <a:schemeClr val="bg1"/>
                </a:solidFill>
                <a:latin typeface="Verdana" pitchFamily="34" charset="0"/>
                <a:cs typeface="Verdana" pitchFamily="34" charset="0"/>
              </a:rPr>
            </a:br>
            <a:r>
              <a:rPr lang="es-ES" sz="2000" i="1" dirty="0" smtClean="0">
                <a:solidFill>
                  <a:schemeClr val="bg1"/>
                </a:solidFill>
                <a:latin typeface="Verdana" pitchFamily="34" charset="0"/>
                <a:cs typeface="Verdana" pitchFamily="34" charset="0"/>
              </a:rPr>
              <a:t>y servicios de movilidad universales y seguros para todos los usuarios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30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526" y="6477000"/>
            <a:ext cx="728126" cy="45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00" y="1710643"/>
            <a:ext cx="2349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22"/>
          <p:cNvSpPr txBox="1"/>
          <p:nvPr/>
        </p:nvSpPr>
        <p:spPr>
          <a:xfrm>
            <a:off x="2743200" y="6055667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828E0E"/>
                </a:solidFill>
              </a:rPr>
              <a:t>Taller de Evaluación de la Plataforma</a:t>
            </a:r>
          </a:p>
        </p:txBody>
      </p:sp>
      <p:sp>
        <p:nvSpPr>
          <p:cNvPr id="33" name="TextBox 13"/>
          <p:cNvSpPr txBox="1"/>
          <p:nvPr/>
        </p:nvSpPr>
        <p:spPr>
          <a:xfrm>
            <a:off x="839591" y="6169223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400" dirty="0" smtClean="0">
                <a:solidFill>
                  <a:srgbClr val="191919"/>
                </a:solidFill>
              </a:rPr>
              <a:t>www.</a:t>
            </a:r>
            <a:r>
              <a:rPr lang="es-ES" sz="1400" dirty="0" smtClean="0">
                <a:solidFill>
                  <a:srgbClr val="828E0E"/>
                </a:solidFill>
              </a:rPr>
              <a:t>moveus-project</a:t>
            </a:r>
            <a:r>
              <a:rPr lang="es-ES" sz="1400" dirty="0" smtClean="0">
                <a:solidFill>
                  <a:srgbClr val="191919"/>
                </a:solidFill>
              </a:rPr>
              <a:t>.eu</a:t>
            </a:r>
            <a:endParaRPr lang="es-ES" sz="1400" dirty="0">
              <a:solidFill>
                <a:srgbClr val="19191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1816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es-ES" sz="16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s-ES" sz="2000" b="1" dirty="0" smtClean="0"/>
              <a:t>        Modelo de datos </a:t>
            </a:r>
            <a:r>
              <a:rPr lang="es-ES" sz="2000" b="1" dirty="0" err="1" smtClean="0"/>
              <a:t>MoveUs</a:t>
            </a:r>
            <a:endParaRPr lang="es-ES" sz="1800" b="1" dirty="0" smtClean="0"/>
          </a:p>
          <a:p>
            <a:pPr marL="457200" lvl="1" indent="0" defTabSz="554400">
              <a:lnSpc>
                <a:spcPct val="80000"/>
              </a:lnSpc>
              <a:buNone/>
            </a:pPr>
            <a:r>
              <a:rPr lang="es-ES" sz="1800" b="1" dirty="0" smtClean="0"/>
              <a:t>Gestión de Usuarios</a:t>
            </a:r>
            <a:r>
              <a:rPr lang="es-ES" sz="1800" dirty="0" smtClean="0"/>
              <a:t>. Información que permite:</a:t>
            </a:r>
          </a:p>
          <a:p>
            <a:pPr lvl="2"/>
            <a:r>
              <a:rPr lang="es-E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Acceso personalizado a servicios de movilidad.</a:t>
            </a:r>
          </a:p>
          <a:p>
            <a:pPr lvl="2"/>
            <a:r>
              <a:rPr lang="es-E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Gestión de operaciones relacionadas con incentivos</a:t>
            </a:r>
          </a:p>
          <a:p>
            <a:pPr marL="514350" lvl="1" indent="0" defTabSz="554400">
              <a:lnSpc>
                <a:spcPct val="80000"/>
              </a:lnSpc>
              <a:buNone/>
            </a:pPr>
            <a:endParaRPr lang="es-ES" sz="1800" dirty="0" smtClean="0"/>
          </a:p>
          <a:p>
            <a:pPr marL="514350" lvl="1" indent="0" defTabSz="554400">
              <a:lnSpc>
                <a:spcPct val="80000"/>
              </a:lnSpc>
              <a:buNone/>
            </a:pPr>
            <a:r>
              <a:rPr lang="es-ES" sz="1800" dirty="0" err="1" smtClean="0"/>
              <a:t>UserID</a:t>
            </a:r>
            <a:r>
              <a:rPr lang="es-ES" sz="1800" dirty="0" smtClean="0"/>
              <a:t> – contraseña para un perfil personal completo formado por un amplio conjunto datos para el almacenamiento de preferencias, hábitos, valores personales, etc.</a:t>
            </a:r>
          </a:p>
          <a:p>
            <a:pPr defTabSz="554400">
              <a:lnSpc>
                <a:spcPct val="80000"/>
              </a:lnSpc>
            </a:pPr>
            <a:endParaRPr lang="es-ES" sz="1800" dirty="0" smtClean="0"/>
          </a:p>
          <a:p>
            <a:pPr marL="457200" lvl="1" indent="0" defTabSz="554400">
              <a:lnSpc>
                <a:spcPct val="80000"/>
              </a:lnSpc>
              <a:buNone/>
            </a:pPr>
            <a:r>
              <a:rPr lang="es-ES" sz="1800" b="1" dirty="0" smtClean="0"/>
              <a:t>Información de tráfico. </a:t>
            </a:r>
            <a:r>
              <a:rPr lang="es-ES" sz="1800" dirty="0" smtClean="0"/>
              <a:t>Se incluyen diferentes funcionalidades para monitorizar en tiempo real el estado de las carreteras y espacios públicos, detectar y gestionar el impacto de incidentes y mejorar el funcionamiento del transporte por carretera.</a:t>
            </a:r>
          </a:p>
          <a:p>
            <a:pPr marL="457200" lvl="1" indent="0" defTabSz="554400">
              <a:lnSpc>
                <a:spcPct val="80000"/>
              </a:lnSpc>
              <a:buNone/>
            </a:pPr>
            <a:endParaRPr lang="es-ES" sz="1800" dirty="0" smtClean="0"/>
          </a:p>
          <a:p>
            <a:pPr marL="457200" lvl="1" indent="0" defTabSz="554400">
              <a:lnSpc>
                <a:spcPct val="80000"/>
              </a:lnSpc>
              <a:buNone/>
            </a:pPr>
            <a:r>
              <a:rPr lang="es-ES" sz="1800" dirty="0" smtClean="0"/>
              <a:t>			Incluye: Datos urbanos de carreteras estáticos/dinámicos que incluyen 				información sobre las intersecciones y equipos de campo, datos 					interurbanos, datos de incidentes, datos de aparcamiento de 					vehículos, históricos, datos agregados de carreteras y 	ambientales.</a:t>
            </a:r>
            <a:endParaRPr lang="es-ES" sz="1800" dirty="0"/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387246" y="0"/>
            <a:ext cx="5867400" cy="7620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dirty="0" smtClean="0"/>
              <a:t>Datos disponibles (que pueden ser explotados por nuevos servicios)</a:t>
            </a:r>
            <a:endParaRPr lang="es-ES" dirty="0"/>
          </a:p>
        </p:txBody>
      </p:sp>
      <p:pic>
        <p:nvPicPr>
          <p:cNvPr id="4098" name="Picture 2" descr="User by Anonymo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04999"/>
            <a:ext cx="1447800" cy="91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#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48200"/>
            <a:ext cx="7429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24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1816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es-ES" sz="16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s-ES" sz="2000" b="1" dirty="0" smtClean="0"/>
              <a:t>       Modelo de datos </a:t>
            </a:r>
            <a:r>
              <a:rPr lang="es-ES" sz="2000" b="1" dirty="0" err="1" smtClean="0"/>
              <a:t>MoveUs</a:t>
            </a:r>
            <a:endParaRPr lang="es-ES" sz="1000" dirty="0" smtClean="0"/>
          </a:p>
          <a:p>
            <a:pPr marL="457200" lvl="1" indent="0" defTabSz="554400">
              <a:lnSpc>
                <a:spcPct val="80000"/>
              </a:lnSpc>
              <a:buNone/>
            </a:pPr>
            <a:r>
              <a:rPr lang="es-ES" sz="1800" b="1" dirty="0" smtClean="0"/>
              <a:t>Gestión de Operaciones de Transporte Público</a:t>
            </a:r>
            <a:r>
              <a:rPr lang="es-ES" sz="1800" dirty="0" smtClean="0"/>
              <a:t>.  Información que permita:</a:t>
            </a:r>
          </a:p>
          <a:p>
            <a:pPr lvl="2"/>
            <a:r>
              <a:rPr lang="es-E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Definir y planificar las diferentes líneas o rutas o seguimiento de                  </a:t>
            </a:r>
            <a:r>
              <a:rPr lang="es-E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</a:t>
            </a:r>
            <a:r>
              <a:rPr lang="es-E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viajes (vehículo asignado, tiempos de llegada y salida, etc.).</a:t>
            </a:r>
          </a:p>
          <a:p>
            <a:pPr lvl="2"/>
            <a:r>
              <a:rPr lang="es-E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Definir la gestión de otros sistemas de transporte.</a:t>
            </a:r>
          </a:p>
          <a:p>
            <a:pPr marL="514350" lvl="1" indent="0" defTabSz="554400">
              <a:lnSpc>
                <a:spcPct val="80000"/>
              </a:lnSpc>
              <a:buNone/>
            </a:pPr>
            <a:r>
              <a:rPr lang="es-ES" sz="1800" dirty="0" smtClean="0"/>
              <a:t>Incluye: Modelo de servicio de Transporte Público, Servicio car-</a:t>
            </a:r>
            <a:r>
              <a:rPr lang="es-ES" sz="1800" dirty="0" err="1" smtClean="0"/>
              <a:t>pooling</a:t>
            </a:r>
            <a:r>
              <a:rPr lang="es-ES" sz="1800" dirty="0" smtClean="0"/>
              <a:t> e Información específica de gestión para cada línea.</a:t>
            </a:r>
          </a:p>
          <a:p>
            <a:pPr marL="457200" lvl="1" indent="0" defTabSz="554400">
              <a:lnSpc>
                <a:spcPct val="80000"/>
              </a:lnSpc>
              <a:buNone/>
            </a:pPr>
            <a:endParaRPr lang="es-ES" sz="1800" dirty="0" smtClean="0"/>
          </a:p>
          <a:p>
            <a:pPr marL="457200" lvl="1" indent="0" defTabSz="554400">
              <a:lnSpc>
                <a:spcPct val="80000"/>
              </a:lnSpc>
              <a:buNone/>
            </a:pPr>
            <a:endParaRPr lang="es-ES" sz="1800" dirty="0" smtClean="0"/>
          </a:p>
          <a:p>
            <a:pPr marL="457200" lvl="1" indent="0" defTabSz="554400">
              <a:lnSpc>
                <a:spcPct val="80000"/>
              </a:lnSpc>
              <a:buNone/>
            </a:pPr>
            <a:endParaRPr lang="es-ES" sz="1800" dirty="0" smtClean="0"/>
          </a:p>
          <a:p>
            <a:pPr marL="457200" lvl="1" indent="0" defTabSz="554400">
              <a:lnSpc>
                <a:spcPct val="80000"/>
              </a:lnSpc>
              <a:buNone/>
            </a:pPr>
            <a:endParaRPr lang="es-ES" sz="1800" dirty="0" smtClean="0"/>
          </a:p>
          <a:p>
            <a:pPr marL="457200" lvl="1" indent="0" defTabSz="554400">
              <a:lnSpc>
                <a:spcPct val="80000"/>
              </a:lnSpc>
              <a:buNone/>
            </a:pPr>
            <a:endParaRPr lang="es-ES" sz="1800" b="1" dirty="0" smtClean="0"/>
          </a:p>
          <a:p>
            <a:pPr marL="457200" lvl="1" indent="0" defTabSz="554400">
              <a:lnSpc>
                <a:spcPct val="80000"/>
              </a:lnSpc>
              <a:buNone/>
            </a:pPr>
            <a:endParaRPr lang="es-ES" sz="1800" b="1" dirty="0" smtClean="0"/>
          </a:p>
          <a:p>
            <a:pPr marL="457200" lvl="1" indent="0" defTabSz="554400">
              <a:lnSpc>
                <a:spcPct val="80000"/>
              </a:lnSpc>
              <a:buNone/>
            </a:pPr>
            <a:endParaRPr lang="es-ES" sz="1800" b="1" dirty="0" smtClean="0"/>
          </a:p>
          <a:p>
            <a:pPr marL="457200" lvl="1" indent="0" defTabSz="554400">
              <a:lnSpc>
                <a:spcPct val="80000"/>
              </a:lnSpc>
              <a:buNone/>
            </a:pPr>
            <a:r>
              <a:rPr lang="es-ES" sz="1800" b="1" dirty="0" smtClean="0"/>
              <a:t>Gestión de incentivos</a:t>
            </a:r>
            <a:r>
              <a:rPr lang="es-ES" sz="1800" dirty="0" smtClean="0"/>
              <a:t>, que implica: Cupones, Premios, Incentivos,                           reglas, vales y publicidad. </a:t>
            </a:r>
            <a:endParaRPr lang="es-ES" sz="1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7246" y="0"/>
            <a:ext cx="5867400" cy="7620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dirty="0" smtClean="0"/>
              <a:t>Datos disponibles (que pueden ser explotados por nuevos servicios)</a:t>
            </a:r>
            <a:endParaRPr lang="es-ES" dirty="0"/>
          </a:p>
        </p:txBody>
      </p:sp>
      <p:pic>
        <p:nvPicPr>
          <p:cNvPr id="3074" name="Picture 2" descr="#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562600"/>
            <a:ext cx="990600" cy="70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unny Bus stop by milovanderlind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15598" y="1600200"/>
            <a:ext cx="90559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ravel map by vectorsm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1357366" cy="123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6"/>
          <p:cNvSpPr txBox="1">
            <a:spLocks/>
          </p:cNvSpPr>
          <p:nvPr/>
        </p:nvSpPr>
        <p:spPr>
          <a:xfrm>
            <a:off x="1995079" y="3352800"/>
            <a:ext cx="7003283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 baseline="0">
                <a:solidFill>
                  <a:srgbClr val="50008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 baseline="0">
                <a:solidFill>
                  <a:srgbClr val="8D2AD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defTabSz="554400">
              <a:lnSpc>
                <a:spcPct val="80000"/>
              </a:lnSpc>
              <a:buFont typeface="Wingdings" pitchFamily="2" charset="2"/>
              <a:buNone/>
            </a:pPr>
            <a:endParaRPr lang="es-ES" sz="1800" b="1" dirty="0" smtClean="0"/>
          </a:p>
          <a:p>
            <a:pPr marL="457200" lvl="1" indent="0" defTabSz="554400">
              <a:lnSpc>
                <a:spcPct val="80000"/>
              </a:lnSpc>
              <a:buFont typeface="Wingdings" pitchFamily="2" charset="2"/>
              <a:buNone/>
            </a:pPr>
            <a:r>
              <a:rPr lang="es-ES" sz="1800" b="1" dirty="0" smtClean="0"/>
              <a:t>Asistencia de viaje para viajeros. </a:t>
            </a:r>
            <a:r>
              <a:rPr lang="es-ES" sz="1800" dirty="0" smtClean="0"/>
              <a:t>Información de </a:t>
            </a:r>
            <a:r>
              <a:rPr lang="es-ES" sz="1800" dirty="0" err="1" smtClean="0"/>
              <a:t>multi</a:t>
            </a:r>
            <a:r>
              <a:rPr lang="es-ES" sz="1800" dirty="0" smtClean="0"/>
              <a:t>-modalidad,  que soporta la planificación de viajes y su seguimiento.</a:t>
            </a:r>
            <a:endParaRPr lang="es-ES" sz="2000" dirty="0" smtClean="0"/>
          </a:p>
          <a:p>
            <a:pPr marL="457200" lvl="1" indent="0" defTabSz="554400">
              <a:lnSpc>
                <a:spcPct val="80000"/>
              </a:lnSpc>
              <a:buFont typeface="Wingdings" pitchFamily="2" charset="2"/>
              <a:buNone/>
            </a:pPr>
            <a:r>
              <a:rPr lang="es-ES" sz="1800" dirty="0" smtClean="0"/>
              <a:t>Incluye los siguientes almacenes de datos: Datos de planes de viaje, Tráfico de datos de carretera agregados (integrando información on-line y predictiva si se requiere) y datos dinámicos de transporte público</a:t>
            </a:r>
          </a:p>
        </p:txBody>
      </p:sp>
    </p:spTree>
    <p:extLst>
      <p:ext uri="{BB962C8B-B14F-4D97-AF65-F5344CB8AC3E}">
        <p14:creationId xmlns:p14="http://schemas.microsoft.com/office/powerpoint/2010/main" val="60807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3357562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es-ES" sz="20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s-ES" sz="2000" b="1" dirty="0" smtClean="0"/>
              <a:t>       Modelo de datos </a:t>
            </a:r>
            <a:r>
              <a:rPr lang="es-ES" sz="2000" b="1" dirty="0" err="1" smtClean="0"/>
              <a:t>MoveUs</a:t>
            </a:r>
            <a:endParaRPr lang="es-ES" sz="1000" dirty="0" smtClean="0"/>
          </a:p>
          <a:p>
            <a:pPr marL="0" indent="0">
              <a:lnSpc>
                <a:spcPct val="80000"/>
              </a:lnSpc>
              <a:buNone/>
            </a:pPr>
            <a:endParaRPr lang="es-ES" sz="1000" b="1" dirty="0" smtClean="0"/>
          </a:p>
          <a:p>
            <a:pPr marL="457200" lvl="1" indent="0" defTabSz="554400">
              <a:lnSpc>
                <a:spcPct val="80000"/>
              </a:lnSpc>
              <a:buNone/>
            </a:pPr>
            <a:r>
              <a:rPr lang="es-ES" sz="1800" b="1" dirty="0" smtClean="0"/>
              <a:t>Consumo de Energía/Huella de Carbono</a:t>
            </a:r>
            <a:r>
              <a:rPr lang="es-ES" sz="1800" dirty="0" smtClean="0"/>
              <a:t>.  Información que permita la ejecución y gestión de algoritmos específicos relacionados con la eficiencia energética. </a:t>
            </a:r>
          </a:p>
          <a:p>
            <a:pPr marL="457200" lvl="1" indent="0" defTabSz="554400">
              <a:lnSpc>
                <a:spcPct val="80000"/>
              </a:lnSpc>
              <a:buNone/>
            </a:pPr>
            <a:r>
              <a:rPr lang="es-ES" sz="1800" dirty="0" smtClean="0"/>
              <a:t>Incluye: Indicadores del rendimiento (Key-Performance </a:t>
            </a:r>
            <a:r>
              <a:rPr lang="es-ES" sz="1800" dirty="0" err="1" smtClean="0"/>
              <a:t>Indicators-KPIs</a:t>
            </a:r>
            <a:r>
              <a:rPr lang="es-ES" sz="1800" dirty="0" smtClean="0"/>
              <a:t>), etiquetado energético y parámetros que afectan el consumo de energía.</a:t>
            </a:r>
          </a:p>
          <a:p>
            <a:pPr defTabSz="554400">
              <a:lnSpc>
                <a:spcPct val="80000"/>
              </a:lnSpc>
            </a:pPr>
            <a:endParaRPr lang="es-ES" sz="1800" dirty="0" smtClean="0"/>
          </a:p>
          <a:p>
            <a:pPr marL="457200" lvl="1" indent="0" defTabSz="554400">
              <a:lnSpc>
                <a:spcPct val="80000"/>
              </a:lnSpc>
              <a:buNone/>
            </a:pPr>
            <a:endParaRPr lang="es-ES" sz="1800" dirty="0" smtClean="0"/>
          </a:p>
          <a:p>
            <a:pPr marL="457200" lvl="1" indent="0" defTabSz="554400">
              <a:lnSpc>
                <a:spcPct val="80000"/>
              </a:lnSpc>
              <a:buNone/>
            </a:pPr>
            <a:endParaRPr lang="es-ES" sz="1800" b="1" dirty="0" smtClean="0"/>
          </a:p>
          <a:p>
            <a:pPr marL="457200" lvl="1" indent="0" defTabSz="554400">
              <a:lnSpc>
                <a:spcPct val="80000"/>
              </a:lnSpc>
              <a:buNone/>
            </a:pPr>
            <a:endParaRPr lang="es-ES" sz="1800" b="1" dirty="0" smtClean="0"/>
          </a:p>
          <a:p>
            <a:pPr marL="457200" lvl="1" indent="0" defTabSz="554400">
              <a:lnSpc>
                <a:spcPct val="80000"/>
              </a:lnSpc>
              <a:buNone/>
            </a:pPr>
            <a:endParaRPr lang="es-ES" sz="1800" b="1" dirty="0" smtClean="0"/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387246" y="0"/>
            <a:ext cx="58674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2600325" algn="l"/>
              </a:tabLst>
              <a:defRPr sz="2400" i="0" kern="120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dirty="0" smtClean="0"/>
              <a:t>Datos disponibles (que pueden ser explotados por nuevos servicios)</a:t>
            </a:r>
            <a:endParaRPr lang="es-ES" dirty="0"/>
          </a:p>
        </p:txBody>
      </p:sp>
      <p:pic>
        <p:nvPicPr>
          <p:cNvPr id="2052" name="Picture 4" descr="Eco green energy icon by dominiquechappa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592" y="18288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#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513" y="3844322"/>
            <a:ext cx="8001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#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69138"/>
            <a:ext cx="1799680" cy="75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#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5381"/>
            <a:ext cx="617655" cy="90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6"/>
          <p:cNvSpPr txBox="1">
            <a:spLocks/>
          </p:cNvSpPr>
          <p:nvPr/>
        </p:nvSpPr>
        <p:spPr>
          <a:xfrm>
            <a:off x="2438400" y="2997582"/>
            <a:ext cx="6248400" cy="1502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 baseline="0">
                <a:solidFill>
                  <a:srgbClr val="50008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 baseline="0">
                <a:solidFill>
                  <a:srgbClr val="8D2AD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defTabSz="554400">
              <a:lnSpc>
                <a:spcPct val="80000"/>
              </a:lnSpc>
              <a:buFont typeface="Wingdings" pitchFamily="2" charset="2"/>
              <a:buNone/>
            </a:pPr>
            <a:endParaRPr lang="es-ES" sz="1800" b="1" dirty="0" smtClean="0"/>
          </a:p>
          <a:p>
            <a:pPr marL="457200" lvl="1" indent="0" defTabSz="554400">
              <a:lnSpc>
                <a:spcPct val="80000"/>
              </a:lnSpc>
              <a:buFont typeface="Wingdings" pitchFamily="2" charset="2"/>
              <a:buNone/>
            </a:pPr>
            <a:r>
              <a:rPr lang="es-ES" sz="1800" b="1" dirty="0" smtClean="0"/>
              <a:t>Realimentación.  </a:t>
            </a:r>
            <a:r>
              <a:rPr lang="es-ES" sz="1800" dirty="0" smtClean="0"/>
              <a:t>Realimentación colaborativa de los usuarios finales a los operadores de TP. Incluye: evaluación  relacionada con la planificación (calidad del servicio de planificación optimizada), Notificaciones de tráfico (incidencias y reporte de estado) y calidad de tráfico, indicando la exactitud de la información recogida.</a:t>
            </a:r>
          </a:p>
          <a:p>
            <a:pPr marL="457200" lvl="1" indent="0" defTabSz="554400">
              <a:lnSpc>
                <a:spcPct val="80000"/>
              </a:lnSpc>
              <a:buFont typeface="Wingdings" pitchFamily="2" charset="2"/>
              <a:buNone/>
            </a:pPr>
            <a:endParaRPr lang="es-ES" sz="1800" b="1" dirty="0" smtClean="0"/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155575" y="4524210"/>
            <a:ext cx="726236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rgbClr val="19191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 baseline="0">
                <a:solidFill>
                  <a:srgbClr val="50008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 baseline="0">
                <a:solidFill>
                  <a:srgbClr val="8D2AD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defTabSz="554400">
              <a:lnSpc>
                <a:spcPct val="80000"/>
              </a:lnSpc>
              <a:buFont typeface="Wingdings" pitchFamily="2" charset="2"/>
              <a:buNone/>
            </a:pPr>
            <a:endParaRPr lang="es-ES" sz="1800" b="1" dirty="0" smtClean="0"/>
          </a:p>
          <a:p>
            <a:pPr marL="457200" lvl="1" indent="0" defTabSz="554400">
              <a:lnSpc>
                <a:spcPct val="80000"/>
              </a:lnSpc>
              <a:buFont typeface="Wingdings" pitchFamily="2" charset="2"/>
              <a:buNone/>
            </a:pPr>
            <a:r>
              <a:rPr lang="es-ES" sz="1800" b="1" dirty="0" smtClean="0"/>
              <a:t>Registro.  </a:t>
            </a:r>
            <a:r>
              <a:rPr lang="es-ES" sz="1800" dirty="0" smtClean="0"/>
              <a:t>Información utilizada para desplegar las funcionalidades dinámicas y el comportamiento de los servicios en cada ciudad. Incluye: una asignación de funciones en función del tipo de usuario, definidas como la unión de distintos (sub-) tipos de usuarios y rol. Un par “clave-valor” se define como un método genérico para activar/desactivar las diferentes funcionalidades.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3717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sellaDiTesto 14"/>
          <p:cNvSpPr txBox="1"/>
          <p:nvPr/>
        </p:nvSpPr>
        <p:spPr>
          <a:xfrm rot="16200000">
            <a:off x="5302073" y="3809714"/>
            <a:ext cx="94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Segoe UI Semilight" pitchFamily="34" charset="0"/>
                <a:cs typeface="Segoe UI Semilight" pitchFamily="34" charset="0"/>
              </a:rPr>
              <a:t>GENOA</a:t>
            </a:r>
            <a:endParaRPr lang="es-ES" dirty="0">
              <a:solidFill>
                <a:schemeClr val="bg1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32" name="CasellaDiTesto 15"/>
          <p:cNvSpPr txBox="1"/>
          <p:nvPr/>
        </p:nvSpPr>
        <p:spPr>
          <a:xfrm>
            <a:off x="2934707" y="4884334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Segoe UI Semilight" pitchFamily="34" charset="0"/>
                <a:cs typeface="Segoe UI Semilight" pitchFamily="34" charset="0"/>
              </a:rPr>
              <a:t>MADRID</a:t>
            </a:r>
            <a:endParaRPr lang="es-ES" dirty="0">
              <a:solidFill>
                <a:schemeClr val="bg1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33" name="CasellaDiTesto 16"/>
          <p:cNvSpPr txBox="1"/>
          <p:nvPr/>
        </p:nvSpPr>
        <p:spPr>
          <a:xfrm rot="16200000">
            <a:off x="1825299" y="4603162"/>
            <a:ext cx="1125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Segoe UI Semilight" pitchFamily="34" charset="0"/>
                <a:cs typeface="Segoe UI Semilight" pitchFamily="34" charset="0"/>
              </a:rPr>
              <a:t>TAMPERE</a:t>
            </a:r>
            <a:endParaRPr lang="es-ES" dirty="0">
              <a:solidFill>
                <a:schemeClr val="bg1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34" name="CasellaDiTesto 23"/>
          <p:cNvSpPr txBox="1"/>
          <p:nvPr/>
        </p:nvSpPr>
        <p:spPr>
          <a:xfrm>
            <a:off x="286853" y="1304387"/>
            <a:ext cx="2590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SERVICIOS DE LA CIUDAD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CasellaDiTesto 23"/>
          <p:cNvSpPr txBox="1"/>
          <p:nvPr/>
        </p:nvSpPr>
        <p:spPr>
          <a:xfrm>
            <a:off x="3320946" y="1304387"/>
            <a:ext cx="646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CATEGORIAS DE SERVICIOS DE PLATAFORMA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MoveUs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APIs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979" y="1910883"/>
            <a:ext cx="4852600" cy="466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itaglia angolo diagonale rettangolo 22"/>
          <p:cNvSpPr/>
          <p:nvPr/>
        </p:nvSpPr>
        <p:spPr>
          <a:xfrm>
            <a:off x="286853" y="1798152"/>
            <a:ext cx="8405446" cy="4572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Gestión de Incentivos</a:t>
            </a:r>
          </a:p>
          <a:p>
            <a:pPr algn="r"/>
            <a:endParaRPr lang="es-E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itaglia angolo diagonale rettangolo 19"/>
          <p:cNvSpPr/>
          <p:nvPr/>
        </p:nvSpPr>
        <p:spPr>
          <a:xfrm>
            <a:off x="286853" y="5150952"/>
            <a:ext cx="8405446" cy="4572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Estado de consumo de energía y sugerencias</a:t>
            </a:r>
            <a:endParaRPr lang="es-E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itaglia angolo diagonale rettangolo 17"/>
          <p:cNvSpPr/>
          <p:nvPr/>
        </p:nvSpPr>
        <p:spPr>
          <a:xfrm>
            <a:off x="286853" y="4224884"/>
            <a:ext cx="8405446" cy="3048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Cruce peatonal inteligente</a:t>
            </a:r>
            <a:endParaRPr lang="es-E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itaglia angolo diagonale rettangolo 18"/>
          <p:cNvSpPr/>
          <p:nvPr/>
        </p:nvSpPr>
        <p:spPr>
          <a:xfrm>
            <a:off x="286853" y="4617552"/>
            <a:ext cx="8405446" cy="4572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Priorización de transporte público</a:t>
            </a:r>
          </a:p>
          <a:p>
            <a:endParaRPr lang="es-E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itaglia angolo diagonale rettangolo 20"/>
          <p:cNvSpPr/>
          <p:nvPr/>
        </p:nvSpPr>
        <p:spPr>
          <a:xfrm>
            <a:off x="286853" y="3713535"/>
            <a:ext cx="8405446" cy="4572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Gestión de </a:t>
            </a:r>
            <a:r>
              <a:rPr lang="es-E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feedback</a:t>
            </a:r>
            <a:r>
              <a:rPr lang="es-E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usuario </a:t>
            </a:r>
            <a:endParaRPr lang="es-E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itaglia angolo diagonale rettangolo 13"/>
          <p:cNvSpPr/>
          <p:nvPr/>
        </p:nvSpPr>
        <p:spPr>
          <a:xfrm>
            <a:off x="286853" y="2319883"/>
            <a:ext cx="8405446" cy="1393651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Planificador de viajes e </a:t>
            </a:r>
            <a:r>
              <a:rPr lang="es-E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</a:t>
            </a:r>
            <a:r>
              <a:rPr lang="es-E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-movilidad</a:t>
            </a:r>
          </a:p>
          <a:p>
            <a:endParaRPr lang="es-E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s-E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5"/>
          <p:cNvSpPr txBox="1">
            <a:spLocks/>
          </p:cNvSpPr>
          <p:nvPr/>
        </p:nvSpPr>
        <p:spPr>
          <a:xfrm>
            <a:off x="387246" y="0"/>
            <a:ext cx="58674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2600325" algn="l"/>
              </a:tabLst>
              <a:defRPr sz="2400" i="0" kern="120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dirty="0" smtClean="0"/>
              <a:t>Nuevos servicios de movilidad soportados por la plataforma </a:t>
            </a:r>
            <a:r>
              <a:rPr lang="es-ES" dirty="0" err="1" smtClean="0"/>
              <a:t>MoveUs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889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26"/>
          <p:cNvSpPr/>
          <p:nvPr/>
        </p:nvSpPr>
        <p:spPr>
          <a:xfrm>
            <a:off x="304800" y="1454289"/>
            <a:ext cx="8839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/>
            <a:r>
              <a:rPr lang="es-ES" b="1" dirty="0" smtClean="0"/>
              <a:t>Taxonomía de Servicios de Movilidad (</a:t>
            </a:r>
            <a:r>
              <a:rPr lang="es-ES" b="1" dirty="0" err="1" smtClean="0"/>
              <a:t>APIs</a:t>
            </a:r>
            <a:r>
              <a:rPr lang="es-ES" b="1" dirty="0" smtClean="0"/>
              <a:t> de la plataforma de servicios) </a:t>
            </a:r>
            <a:r>
              <a:rPr lang="es-ES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es-ES" b="1" dirty="0" smtClean="0"/>
              <a:t>Data /</a:t>
            </a:r>
            <a:r>
              <a:rPr lang="es-ES" b="1" dirty="0" err="1" smtClean="0"/>
              <a:t>Planning</a:t>
            </a:r>
            <a:r>
              <a:rPr lang="es-ES" dirty="0" smtClean="0"/>
              <a:t>.. Planificación </a:t>
            </a:r>
            <a:r>
              <a:rPr lang="es-ES" dirty="0" err="1" smtClean="0"/>
              <a:t>Multi</a:t>
            </a:r>
            <a:r>
              <a:rPr lang="es-ES" dirty="0" smtClean="0"/>
              <a:t>-modal. Acceso de datos de </a:t>
            </a:r>
            <a:r>
              <a:rPr lang="es-ES" dirty="0" err="1" smtClean="0"/>
              <a:t>Infomovilidad</a:t>
            </a:r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b="1" dirty="0" err="1" smtClean="0"/>
              <a:t>Positioning</a:t>
            </a:r>
            <a:r>
              <a:rPr lang="es-ES" dirty="0" smtClean="0"/>
              <a:t>. Mapeo entre localizaciones/direcciones</a:t>
            </a:r>
          </a:p>
          <a:p>
            <a:pPr marL="285750" indent="-285750">
              <a:buFontTx/>
              <a:buChar char="-"/>
            </a:pPr>
            <a:r>
              <a:rPr lang="es-ES" b="1" dirty="0" err="1" smtClean="0"/>
              <a:t>Notification</a:t>
            </a:r>
            <a:r>
              <a:rPr lang="es-ES" dirty="0" smtClean="0"/>
              <a:t> </a:t>
            </a:r>
            <a:r>
              <a:rPr lang="es-ES" b="1" dirty="0" err="1" smtClean="0"/>
              <a:t>Support</a:t>
            </a:r>
            <a:r>
              <a:rPr lang="es-ES" dirty="0" smtClean="0"/>
              <a:t>. Subscripción a rutas habituales/</a:t>
            </a:r>
            <a:r>
              <a:rPr lang="es-ES" dirty="0" err="1" smtClean="0"/>
              <a:t>LoI</a:t>
            </a:r>
            <a:r>
              <a:rPr lang="es-ES" dirty="0" smtClean="0"/>
              <a:t>/elementos BD</a:t>
            </a:r>
          </a:p>
          <a:p>
            <a:pPr marL="285750" indent="-285750">
              <a:buFontTx/>
              <a:buChar char="-"/>
            </a:pPr>
            <a:r>
              <a:rPr lang="es-ES" b="1" dirty="0" err="1" smtClean="0"/>
              <a:t>Registry</a:t>
            </a:r>
            <a:r>
              <a:rPr lang="es-ES" dirty="0" smtClean="0"/>
              <a:t>. Solicitud de servicios disponible, establecer opciones de configuración de las aplicaciones, parámetros de aplicación/criterios de ruta</a:t>
            </a:r>
          </a:p>
          <a:p>
            <a:pPr marL="285750" indent="-285750">
              <a:buFontTx/>
              <a:buChar char="-"/>
            </a:pPr>
            <a:r>
              <a:rPr lang="es-ES" b="1" dirty="0" smtClean="0"/>
              <a:t>Personal </a:t>
            </a:r>
            <a:r>
              <a:rPr lang="es-ES" b="1" dirty="0" err="1" smtClean="0"/>
              <a:t>Account</a:t>
            </a:r>
            <a:r>
              <a:rPr lang="es-ES" dirty="0" smtClean="0"/>
              <a:t>. Datos personales sobre movilidad, preferencias, datos de consumo de energía, descubrimiento de patrones de movilidad en cuanto a preferencias en la selección de viajes y rutas habituales.</a:t>
            </a:r>
          </a:p>
          <a:p>
            <a:pPr marL="285750" indent="-285750">
              <a:buFontTx/>
              <a:buChar char="-"/>
            </a:pPr>
            <a:r>
              <a:rPr lang="es-ES" b="1" dirty="0" smtClean="0"/>
              <a:t>Incentive</a:t>
            </a:r>
            <a:r>
              <a:rPr lang="es-ES" dirty="0" smtClean="0"/>
              <a:t>. Reglas/ Incentivos/ Premios/ Cupón/ Publicidad / Vales, Administración</a:t>
            </a:r>
          </a:p>
          <a:p>
            <a:pPr marL="285750" indent="-285750">
              <a:buFontTx/>
              <a:buChar char="-"/>
            </a:pPr>
            <a:r>
              <a:rPr lang="es-ES" b="1" dirty="0" err="1" smtClean="0"/>
              <a:t>Traffic</a:t>
            </a:r>
            <a:r>
              <a:rPr lang="es-ES" b="1" dirty="0" smtClean="0"/>
              <a:t> </a:t>
            </a:r>
            <a:r>
              <a:rPr lang="es-ES" b="1" dirty="0" err="1" smtClean="0"/>
              <a:t>Regulation</a:t>
            </a:r>
            <a:r>
              <a:rPr lang="es-ES" dirty="0" smtClean="0"/>
              <a:t>.  Cruce peatonal inteligente y servicios de gestión prioridad</a:t>
            </a:r>
          </a:p>
          <a:p>
            <a:pPr marL="285750" indent="-285750">
              <a:buFontTx/>
              <a:buChar char="-"/>
            </a:pPr>
            <a:r>
              <a:rPr lang="es-ES" b="1" dirty="0" err="1" smtClean="0"/>
              <a:t>Feedback</a:t>
            </a:r>
            <a:r>
              <a:rPr lang="es-ES" dirty="0" smtClean="0"/>
              <a:t>. Realimentación de calidad de datos de tráfico, Evaluación de calidad de datos de planificación de viajes, Reporte de tráfico</a:t>
            </a:r>
          </a:p>
          <a:p>
            <a:pPr marL="285750" indent="-285750">
              <a:buFontTx/>
              <a:buChar char="-"/>
            </a:pPr>
            <a:r>
              <a:rPr lang="es-ES" b="1" dirty="0" err="1" smtClean="0"/>
              <a:t>Energy</a:t>
            </a:r>
            <a:r>
              <a:rPr lang="es-ES" b="1" dirty="0" smtClean="0"/>
              <a:t> </a:t>
            </a:r>
            <a:r>
              <a:rPr lang="es-ES" b="1" dirty="0" err="1" smtClean="0"/>
              <a:t>Consumption</a:t>
            </a:r>
            <a:r>
              <a:rPr lang="es-ES" b="1" dirty="0" smtClean="0"/>
              <a:t> / </a:t>
            </a:r>
            <a:r>
              <a:rPr lang="es-ES" b="1" dirty="0" err="1" smtClean="0"/>
              <a:t>Carbon</a:t>
            </a:r>
            <a:r>
              <a:rPr lang="es-ES" b="1" dirty="0" smtClean="0"/>
              <a:t> </a:t>
            </a:r>
            <a:r>
              <a:rPr lang="es-ES" b="1" dirty="0" err="1" smtClean="0"/>
              <a:t>Footprint</a:t>
            </a:r>
            <a:r>
              <a:rPr lang="es-ES" b="1" dirty="0" smtClean="0"/>
              <a:t> (EE/CF) </a:t>
            </a:r>
            <a:r>
              <a:rPr lang="es-ES" b="1" dirty="0" err="1" smtClean="0"/>
              <a:t>Estimation</a:t>
            </a:r>
            <a:r>
              <a:rPr lang="es-ES" dirty="0" smtClean="0"/>
              <a:t>. Estimación de consumo energético, Consumo de Energía actual/histórico, Incentivos basados en energía</a:t>
            </a:r>
          </a:p>
          <a:p>
            <a:pPr marL="285750" indent="-285750">
              <a:buFontTx/>
              <a:buChar char="-"/>
            </a:pPr>
            <a:r>
              <a:rPr lang="es-ES" b="1" dirty="0" err="1" smtClean="0"/>
              <a:t>External</a:t>
            </a:r>
            <a:r>
              <a:rPr lang="es-ES" b="1" dirty="0" smtClean="0"/>
              <a:t> </a:t>
            </a:r>
            <a:r>
              <a:rPr lang="es-ES" b="1" dirty="0" err="1" smtClean="0"/>
              <a:t>Entities</a:t>
            </a:r>
            <a:r>
              <a:rPr lang="es-ES" b="1" dirty="0" smtClean="0"/>
              <a:t> </a:t>
            </a:r>
            <a:r>
              <a:rPr lang="es-ES" b="1" dirty="0" err="1" smtClean="0"/>
              <a:t>Information</a:t>
            </a:r>
            <a:r>
              <a:rPr lang="es-ES" b="1" dirty="0" smtClean="0"/>
              <a:t>.</a:t>
            </a:r>
            <a:r>
              <a:rPr lang="es-ES" dirty="0" smtClean="0"/>
              <a:t> sistemas de pago externos y servicios de car-</a:t>
            </a:r>
            <a:r>
              <a:rPr lang="es-ES" dirty="0" err="1" smtClean="0"/>
              <a:t>pooling</a:t>
            </a:r>
            <a:endParaRPr lang="es-ES" dirty="0" smtClean="0"/>
          </a:p>
          <a:p>
            <a:r>
              <a:rPr lang="es-ES" b="1" dirty="0" smtClean="0"/>
              <a:t>Protocolos de Comunicación</a:t>
            </a:r>
            <a:r>
              <a:rPr lang="es-ES" dirty="0" smtClean="0"/>
              <a:t>. REST, SOAP, ...</a:t>
            </a:r>
            <a:endParaRPr lang="es-ES" dirty="0"/>
          </a:p>
        </p:txBody>
      </p:sp>
      <p:sp>
        <p:nvSpPr>
          <p:cNvPr id="16" name="Title 5"/>
          <p:cNvSpPr txBox="1">
            <a:spLocks/>
          </p:cNvSpPr>
          <p:nvPr/>
        </p:nvSpPr>
        <p:spPr>
          <a:xfrm>
            <a:off x="387246" y="0"/>
            <a:ext cx="58674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2600325" algn="l"/>
              </a:tabLst>
              <a:defRPr sz="2400" i="0" kern="120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dirty="0" smtClean="0"/>
              <a:t>Nuevos servicios de movilidad soportados por la plataforma </a:t>
            </a:r>
            <a:r>
              <a:rPr lang="es-ES" dirty="0" err="1" smtClean="0"/>
              <a:t>MoveUs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067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1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38200" y="6172200"/>
            <a:ext cx="574477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0" y="1219200"/>
            <a:ext cx="2819400" cy="304800"/>
          </a:xfrm>
          <a:prstGeom prst="rect">
            <a:avLst/>
          </a:prstGeom>
          <a:solidFill>
            <a:srgbClr val="CADB2A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 más información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0" y="4648200"/>
            <a:ext cx="2133600" cy="304800"/>
          </a:xfrm>
          <a:prstGeom prst="rect">
            <a:avLst/>
          </a:prstGeom>
          <a:solidFill>
            <a:srgbClr val="CADB2A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Subtitle 2"/>
          <p:cNvSpPr txBox="1">
            <a:spLocks/>
          </p:cNvSpPr>
          <p:nvPr/>
        </p:nvSpPr>
        <p:spPr>
          <a:xfrm>
            <a:off x="38100" y="4615413"/>
            <a:ext cx="2057400" cy="319444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Contacto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600200" y="6096000"/>
            <a:ext cx="4114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This project has received funding from the European Union’s Seventh Framework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Programme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for research, technological development and demonstration under grant agreement no </a:t>
            </a:r>
            <a:r>
              <a:rPr lang="es-ES" sz="900" dirty="0" smtClean="0">
                <a:solidFill>
                  <a:schemeClr val="bg1">
                    <a:lumMod val="50000"/>
                  </a:schemeClr>
                </a:solidFill>
              </a:rPr>
              <a:t>608885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s-E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34963" y="5148501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91919"/>
                </a:solidFill>
              </a:rPr>
              <a:t>Susana </a:t>
            </a:r>
            <a:r>
              <a:rPr lang="en-US" sz="1600" dirty="0" err="1" smtClean="0">
                <a:solidFill>
                  <a:srgbClr val="191919"/>
                </a:solidFill>
              </a:rPr>
              <a:t>Palomares</a:t>
            </a:r>
            <a:r>
              <a:rPr lang="en-US" sz="1600" dirty="0" smtClean="0">
                <a:solidFill>
                  <a:srgbClr val="191919"/>
                </a:solidFill>
              </a:rPr>
              <a:t> (ATOS) 	       </a:t>
            </a:r>
            <a:r>
              <a:rPr lang="en-US" sz="1600" dirty="0">
                <a:solidFill>
                  <a:srgbClr val="828E0E"/>
                </a:solidFill>
              </a:rPr>
              <a:t>susana.palomares</a:t>
            </a:r>
            <a:r>
              <a:rPr lang="en-US" sz="1600" dirty="0" smtClean="0">
                <a:solidFill>
                  <a:srgbClr val="828E0E"/>
                </a:solidFill>
              </a:rPr>
              <a:t>@atos.net</a:t>
            </a:r>
          </a:p>
          <a:p>
            <a:r>
              <a:rPr lang="en-US" sz="1600" dirty="0" smtClean="0">
                <a:solidFill>
                  <a:srgbClr val="191919"/>
                </a:solidFill>
              </a:rPr>
              <a:t>Sergio Campos (TECNALIA)	       </a:t>
            </a:r>
            <a:r>
              <a:rPr lang="en-US" sz="1600" dirty="0">
                <a:solidFill>
                  <a:srgbClr val="828E0E"/>
                </a:solidFill>
              </a:rPr>
              <a:t>sergio.campos@tecnalia.com</a:t>
            </a:r>
          </a:p>
        </p:txBody>
      </p:sp>
      <p:pic>
        <p:nvPicPr>
          <p:cNvPr id="34" name="Picture 33" descr="logo_MOVeUS_v4_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255" y="304800"/>
            <a:ext cx="3751489" cy="6726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5" name="Date Placeholder 3"/>
          <p:cNvSpPr txBox="1">
            <a:spLocks/>
          </p:cNvSpPr>
          <p:nvPr/>
        </p:nvSpPr>
        <p:spPr>
          <a:xfrm>
            <a:off x="7010400" y="617220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C426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28E0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moveus-project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.eu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0" y="1523999"/>
            <a:ext cx="9144000" cy="18000"/>
          </a:xfrm>
          <a:prstGeom prst="rect">
            <a:avLst/>
          </a:prstGeom>
          <a:solidFill>
            <a:srgbClr val="828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BC562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0" y="4953000"/>
            <a:ext cx="9144000" cy="18000"/>
          </a:xfrm>
          <a:prstGeom prst="rect">
            <a:avLst/>
          </a:prstGeom>
          <a:solidFill>
            <a:srgbClr val="828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BC562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226008" y="1752600"/>
            <a:ext cx="4066309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www.moveus-project.eu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226009" y="2667000"/>
            <a:ext cx="4066308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1                  </a:t>
            </a:r>
            <a:r>
              <a:rPr lang="es-ES_tradnl" dirty="0" smtClean="0">
                <a:solidFill>
                  <a:schemeClr val="tx1"/>
                </a:solidFill>
              </a:rPr>
              <a:t>@FP7MoveUs</a:t>
            </a:r>
            <a:r>
              <a:rPr lang="es-ES_tradnl" dirty="0" smtClean="0"/>
              <a:t>1</a:t>
            </a:r>
            <a:endParaRPr lang="es-ES" dirty="0"/>
          </a:p>
        </p:txBody>
      </p:sp>
      <p:sp>
        <p:nvSpPr>
          <p:cNvPr id="31" name="Rounded Rectangle 30"/>
          <p:cNvSpPr/>
          <p:nvPr/>
        </p:nvSpPr>
        <p:spPr>
          <a:xfrm>
            <a:off x="2226009" y="3581400"/>
            <a:ext cx="4066308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F</a:t>
            </a:r>
            <a:r>
              <a:rPr lang="es-ES" dirty="0" smtClean="0">
                <a:solidFill>
                  <a:schemeClr val="tx1"/>
                </a:solidFill>
              </a:rPr>
              <a:t>                  FP7 MoveUs Project</a:t>
            </a:r>
            <a:endParaRPr lang="es-E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56" y="2743800"/>
            <a:ext cx="611116" cy="6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76" y="3658800"/>
            <a:ext cx="605696" cy="6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2616200"/>
            <a:ext cx="71181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dirty="0" smtClean="0">
                <a:solidFill>
                  <a:srgbClr val="658F21"/>
                </a:solidFill>
              </a:rPr>
              <a:t>Transparencias de apoyo</a:t>
            </a:r>
            <a:endParaRPr lang="en-GB" sz="5400" dirty="0">
              <a:solidFill>
                <a:srgbClr val="658F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37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387246" y="0"/>
            <a:ext cx="58674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2600325" algn="l"/>
              </a:tabLst>
              <a:defRPr sz="2400" i="0" kern="120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dirty="0" smtClean="0"/>
              <a:t>Desarrollo de la plataforma </a:t>
            </a:r>
            <a:r>
              <a:rPr lang="es-ES" dirty="0" err="1" smtClean="0"/>
              <a:t>MoveUs</a:t>
            </a:r>
            <a:endParaRPr lang="es-ES" dirty="0"/>
          </a:p>
        </p:txBody>
      </p:sp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629400" cy="507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58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 err="1" smtClean="0"/>
              <a:t>MoveUs</a:t>
            </a:r>
            <a:r>
              <a:rPr lang="es-ES" sz="1800" dirty="0" smtClean="0"/>
              <a:t> pretende cambiar radicalmente los hábitos de movilidad en Europa mediante la provisión de servicios inteligentes y personalizados de información de movilidad, facilitando a sus usuarios a decidir la mejor opción de transporte, mientras  proporciona información significativa acerca del ahorro en términos de eficiencia energética asociados.</a:t>
            </a:r>
          </a:p>
          <a:p>
            <a:r>
              <a:rPr lang="es-ES" sz="1800" dirty="0" smtClean="0"/>
              <a:t>Los principales objetivos son: </a:t>
            </a:r>
          </a:p>
          <a:p>
            <a:pPr lvl="1"/>
            <a:r>
              <a:rPr lang="es-ES" sz="1800" dirty="0" smtClean="0"/>
              <a:t>Integrar datos de movilidad provenientes de fuentes heterogéneas y difundirlos de manera coherente y útil  al usuario</a:t>
            </a:r>
          </a:p>
          <a:p>
            <a:pPr lvl="1"/>
            <a:r>
              <a:rPr lang="es-ES" sz="1800" dirty="0" smtClean="0"/>
              <a:t>Proporcionar eco-servicios  de movilidad </a:t>
            </a:r>
            <a:r>
              <a:rPr lang="es-ES" sz="1800" dirty="0" err="1" smtClean="0"/>
              <a:t>multi</a:t>
            </a:r>
            <a:r>
              <a:rPr lang="es-ES" sz="1800" dirty="0" smtClean="0"/>
              <a:t>-modal,  personalizados, sostenibles, seguros y privados, confiables y extensibles.</a:t>
            </a:r>
          </a:p>
          <a:p>
            <a:pPr lvl="1"/>
            <a:r>
              <a:rPr lang="es-ES" sz="1800" dirty="0" smtClean="0"/>
              <a:t>Soportar modelos de negocio y recomendaciones de incentivación para servicios de movilidad inteligente en entornos urbanos.</a:t>
            </a:r>
            <a:endParaRPr lang="es-ES" altLang="en-US" sz="1800" dirty="0">
              <a:ea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5867400" cy="762000"/>
          </a:xfrm>
        </p:spPr>
        <p:txBody>
          <a:bodyPr/>
          <a:lstStyle/>
          <a:p>
            <a:r>
              <a:rPr lang="es-ES" dirty="0" smtClean="0"/>
              <a:t>Retos y Objetivos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751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105400" y="1828800"/>
            <a:ext cx="3657600" cy="2363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s-E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Gestión de Incentivos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1600" dirty="0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Gestión de Incentivos, premios, cupones, publicidad y sus proveedores.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s-ES" sz="1400" b="1" dirty="0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Características principales: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1400" i="1" dirty="0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Bonificación de hábitos de movilidad  eficientes energéticamente  y provisión de realimentación a la plataforma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1400" i="1" dirty="0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Cálculo basado en reglas</a:t>
            </a:r>
            <a:endParaRPr lang="es-ES" sz="1400" i="1" dirty="0">
              <a:solidFill>
                <a:srgbClr val="19191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381000" y="2498"/>
            <a:ext cx="5429250" cy="7620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dirty="0" smtClean="0"/>
              <a:t>Funcionalidades de la plataforma global integrada </a:t>
            </a:r>
            <a:r>
              <a:rPr lang="es-ES" dirty="0" err="1" smtClean="0"/>
              <a:t>MoveUs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8" name="Rettangolo 7"/>
          <p:cNvSpPr/>
          <p:nvPr/>
        </p:nvSpPr>
        <p:spPr>
          <a:xfrm>
            <a:off x="1485900" y="1290937"/>
            <a:ext cx="5676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/>
              <a:t>Funcionalidades o servicios de alto nivel</a:t>
            </a:r>
            <a:endParaRPr lang="es-ES" sz="2400" b="1" dirty="0"/>
          </a:p>
        </p:txBody>
      </p:sp>
      <p:sp>
        <p:nvSpPr>
          <p:cNvPr id="9" name="Segnaposto contenuto 1"/>
          <p:cNvSpPr txBox="1">
            <a:spLocks/>
          </p:cNvSpPr>
          <p:nvPr/>
        </p:nvSpPr>
        <p:spPr>
          <a:xfrm>
            <a:off x="381000" y="1904999"/>
            <a:ext cx="4038600" cy="44247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s-E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Planificación de viajes e </a:t>
            </a:r>
            <a:r>
              <a:rPr lang="es-E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info</a:t>
            </a:r>
            <a:r>
              <a:rPr lang="es-E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-movilidad</a:t>
            </a:r>
            <a:endParaRPr lang="es-ES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1600" dirty="0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Servicios geo-localizados de información de tráfico y movilidad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1600" dirty="0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Planificación </a:t>
            </a:r>
            <a:r>
              <a:rPr lang="es-ES" sz="1600" dirty="0" err="1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multi</a:t>
            </a:r>
            <a:r>
              <a:rPr lang="es-ES" sz="1600" dirty="0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-modal de viajes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s-ES" sz="1400" b="1" dirty="0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Características principales: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1400" i="1" dirty="0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(opcional) registro de usuario para la prestación de un servicio personalizado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1400" i="1" dirty="0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Orientado al ahorro energético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1400" i="1" dirty="0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Integración de modos de transporte público y privado (autobuses, intercambio de bicicletas y coches, otros..).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1400" i="1" dirty="0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Integración de transporte y tráfico predictivo en tiempo-real.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1400" i="1" dirty="0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Seguimiento del usuario. </a:t>
            </a:r>
            <a:r>
              <a:rPr lang="es-ES" sz="1400" i="1" dirty="0" err="1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Map</a:t>
            </a:r>
            <a:r>
              <a:rPr lang="es-ES" sz="1400" i="1" dirty="0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s-ES" sz="1400" i="1" dirty="0" err="1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Journey</a:t>
            </a:r>
            <a:r>
              <a:rPr lang="es-ES" sz="1400" i="1" dirty="0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400" i="1" dirty="0" err="1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matching</a:t>
            </a:r>
            <a:endParaRPr lang="es-ES" sz="1400" i="1" dirty="0" smtClean="0">
              <a:solidFill>
                <a:srgbClr val="191919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1400" i="1" dirty="0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Integración de incentivos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s-ES" sz="1400" dirty="0">
              <a:solidFill>
                <a:srgbClr val="19191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tangolo 3"/>
          <p:cNvSpPr/>
          <p:nvPr/>
        </p:nvSpPr>
        <p:spPr>
          <a:xfrm>
            <a:off x="5105400" y="4341876"/>
            <a:ext cx="3657600" cy="23329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s-E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Gestión de </a:t>
            </a:r>
            <a:r>
              <a:rPr lang="es-E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crowd-sourced</a:t>
            </a:r>
            <a:r>
              <a:rPr lang="es-E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data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1600" dirty="0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Recolección de </a:t>
            </a:r>
            <a:r>
              <a:rPr lang="es-ES" sz="1600" dirty="0" err="1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crowd-sourced</a:t>
            </a:r>
            <a:r>
              <a:rPr lang="es-ES" sz="1600" dirty="0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 data y realimentación de usuario.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s-ES" sz="1400" b="1" dirty="0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Características principales: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1400" i="1" dirty="0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Estado del tráfico y reporte de incidencias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1400" i="1" dirty="0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Calidad de servicio. Comentarios sobre los servicios e información ofrecidos por la plataforma</a:t>
            </a:r>
            <a:endParaRPr lang="es-ES" sz="1600" dirty="0">
              <a:solidFill>
                <a:srgbClr val="19191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5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4724400" y="1926914"/>
            <a:ext cx="4114800" cy="38164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s-E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Estado y sugerencias  en consumo energético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1600" dirty="0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Evaluar la eficiencia energética y/o el coste de CO2 de un plan de viaje.</a:t>
            </a:r>
          </a:p>
          <a:p>
            <a:pPr indent="-342900">
              <a:spcBef>
                <a:spcPct val="20000"/>
              </a:spcBef>
              <a:defRPr/>
            </a:pPr>
            <a:r>
              <a:rPr lang="es-ES" sz="1400" b="1" dirty="0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Características principales: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400" i="1" dirty="0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Metodología para la evaluación de  consumo / eficiencia energética.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400" i="1" dirty="0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Calculadora de eficiencia Energética para usuarios finales, medida de la satisfacción, consumo de energía.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400" i="1" dirty="0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Método de cuantificación para conseguir metas frente a un objetivo.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400" i="1" dirty="0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Marco común comparativo  y aprendizaje entre proyectos en el ámbito de movilidad y ciudades.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i="1" dirty="0">
              <a:solidFill>
                <a:srgbClr val="19191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tangolo 7"/>
          <p:cNvSpPr/>
          <p:nvPr/>
        </p:nvSpPr>
        <p:spPr>
          <a:xfrm>
            <a:off x="1017239" y="1290937"/>
            <a:ext cx="7974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/>
              <a:t>Funcionalidades o servicios de alto nivel</a:t>
            </a:r>
            <a:endParaRPr lang="es-ES" sz="2400" b="1" dirty="0"/>
          </a:p>
        </p:txBody>
      </p:sp>
      <p:sp>
        <p:nvSpPr>
          <p:cNvPr id="17" name="Rettangolo 10"/>
          <p:cNvSpPr/>
          <p:nvPr/>
        </p:nvSpPr>
        <p:spPr>
          <a:xfrm>
            <a:off x="533400" y="1926914"/>
            <a:ext cx="3886200" cy="20990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s-E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Gestión de Usuarios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1600" dirty="0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Gestiona el perfil individual del usuario de movilidad, facilitando </a:t>
            </a:r>
            <a:r>
              <a:rPr lang="es-ES" sz="1600" dirty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servicios </a:t>
            </a:r>
            <a:r>
              <a:rPr lang="es-ES" sz="1600" dirty="0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de información personalizados y adaptados </a:t>
            </a:r>
            <a:r>
              <a:rPr lang="es-ES" sz="1400" b="1" dirty="0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Características principales: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i="1" dirty="0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Información personal de movilidad, gestión de hábitos y preferencias.</a:t>
            </a:r>
            <a:endParaRPr lang="es-ES" sz="1400" i="1" dirty="0">
              <a:solidFill>
                <a:srgbClr val="19191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ttangolo 10"/>
          <p:cNvSpPr/>
          <p:nvPr/>
        </p:nvSpPr>
        <p:spPr>
          <a:xfrm>
            <a:off x="526143" y="4267200"/>
            <a:ext cx="3893457" cy="22159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s-E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Posicionamiento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1600" dirty="0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Servicio de geo-codificación</a:t>
            </a:r>
          </a:p>
          <a:p>
            <a:pPr indent="-342900">
              <a:spcBef>
                <a:spcPct val="20000"/>
              </a:spcBef>
              <a:defRPr/>
            </a:pPr>
            <a:r>
              <a:rPr lang="es-ES" sz="1400" b="1" dirty="0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Principales características: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i="1" dirty="0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Geo-codificación, conversión de direcciones en coordenadas geográficas.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i="1" dirty="0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Geo-codificación inversa, conversión de coordenadas en una dirección legibles.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i="1" dirty="0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Habilidad para gestionar geo-servidores locales.</a:t>
            </a:r>
            <a:endParaRPr lang="es-ES" sz="1400" i="1" dirty="0">
              <a:solidFill>
                <a:srgbClr val="19191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5"/>
          <p:cNvSpPr>
            <a:spLocks noGrp="1"/>
          </p:cNvSpPr>
          <p:nvPr>
            <p:ph type="title"/>
          </p:nvPr>
        </p:nvSpPr>
        <p:spPr>
          <a:xfrm>
            <a:off x="381000" y="2498"/>
            <a:ext cx="5429250" cy="7620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dirty="0" smtClean="0"/>
              <a:t>Funcionalidades de la plataforma global integrada </a:t>
            </a:r>
            <a:r>
              <a:rPr lang="es-ES" dirty="0" err="1" smtClean="0"/>
              <a:t>MoveUs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16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4876800" y="1959387"/>
            <a:ext cx="3733800" cy="33609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s-E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Cruce inteligente para los peatones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1600" dirty="0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Detecta el paso de peatones y amplia la fase verde en los semáforos hasta su cruce seguro.	</a:t>
            </a:r>
          </a:p>
          <a:p>
            <a:pPr>
              <a:spcBef>
                <a:spcPct val="20000"/>
              </a:spcBef>
              <a:defRPr/>
            </a:pPr>
            <a:r>
              <a:rPr lang="es-ES" sz="1400" b="1" dirty="0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Características principales: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1400" i="1" dirty="0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Uso de puntos de cruce especiales o sistemas de reafirmación de demanda de cruces.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1400" i="1" dirty="0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Servicio basado en la nube, residiendo la lógica del servicio reside en </a:t>
            </a:r>
            <a:r>
              <a:rPr lang="es-ES" sz="1400" i="1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la misma.</a:t>
            </a:r>
            <a:endParaRPr lang="es-ES" sz="1400" i="1" dirty="0" smtClean="0">
              <a:solidFill>
                <a:srgbClr val="191919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es-ES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33400" y="1937753"/>
            <a:ext cx="3733800" cy="28315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Prioridad para vehículos de transporte público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1600" dirty="0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Prioriza el paso de vehículos específicos (buses públicos) en las intersecciones controladas por semáforos y el sistema de control de tráfico urbano.</a:t>
            </a:r>
          </a:p>
          <a:p>
            <a:pPr>
              <a:spcBef>
                <a:spcPct val="20000"/>
              </a:spcBef>
              <a:defRPr/>
            </a:pPr>
            <a:r>
              <a:rPr lang="es-ES" sz="1400" b="1" dirty="0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Características principales: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i="1" dirty="0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Detección  de retrasos en buses  y sugerencias de petición de prioridad en  próximo cruce.	</a:t>
            </a:r>
            <a:endParaRPr lang="es-ES" sz="1400" i="1" dirty="0">
              <a:solidFill>
                <a:srgbClr val="19191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tangolo 7"/>
          <p:cNvSpPr/>
          <p:nvPr/>
        </p:nvSpPr>
        <p:spPr>
          <a:xfrm>
            <a:off x="1017239" y="1290937"/>
            <a:ext cx="7974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/>
              <a:t>Servicios o funcionalidades de Alto nivel</a:t>
            </a:r>
            <a:endParaRPr lang="es-ES" sz="2400" b="1" dirty="0"/>
          </a:p>
        </p:txBody>
      </p:sp>
      <p:sp>
        <p:nvSpPr>
          <p:cNvPr id="20" name="Title 5"/>
          <p:cNvSpPr>
            <a:spLocks noGrp="1"/>
          </p:cNvSpPr>
          <p:nvPr>
            <p:ph type="title"/>
          </p:nvPr>
        </p:nvSpPr>
        <p:spPr>
          <a:xfrm>
            <a:off x="381000" y="2498"/>
            <a:ext cx="5429250" cy="7620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dirty="0" smtClean="0"/>
              <a:t>Funcionalidades de la plataforma global integrada </a:t>
            </a:r>
            <a:r>
              <a:rPr lang="es-ES" dirty="0" err="1" smtClean="0"/>
              <a:t>MoveUs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060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6250" y="0"/>
            <a:ext cx="5867400" cy="762000"/>
          </a:xfrm>
        </p:spPr>
        <p:txBody>
          <a:bodyPr/>
          <a:lstStyle/>
          <a:p>
            <a:r>
              <a:rPr lang="es-ES" dirty="0" smtClean="0"/>
              <a:t>Funcionalidades de la plataforma global integrada </a:t>
            </a:r>
            <a:r>
              <a:rPr lang="es-ES" dirty="0" err="1" smtClean="0"/>
              <a:t>MoveUs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3733800"/>
            <a:ext cx="152400" cy="1524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" y="1371600"/>
            <a:ext cx="780097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24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1800" dirty="0" smtClean="0"/>
              <a:t>Los principales aspectos de la nueva arquitectura y de la plataforma de despliegue de servicios son: </a:t>
            </a:r>
          </a:p>
          <a:p>
            <a:pPr lvl="1"/>
            <a:r>
              <a:rPr lang="es-ES" sz="1800" dirty="0" smtClean="0"/>
              <a:t>Arquitectura y modelos de negocio/escenarios</a:t>
            </a:r>
          </a:p>
          <a:p>
            <a:pPr lvl="2"/>
            <a:r>
              <a:rPr lang="es-ES" sz="1600" dirty="0" smtClean="0"/>
              <a:t>Definición de una Plataforma de Servicios de Movilidad desplegada en la nube</a:t>
            </a:r>
          </a:p>
          <a:p>
            <a:pPr lvl="2"/>
            <a:r>
              <a:rPr lang="es-ES" sz="1600" dirty="0" smtClean="0"/>
              <a:t>Flexibilidad en la localización de funciones, con el objetivo de cubrir la mayor parte de escenarios posibles de implementación y casos de uso, no sólo en los pilotos sino en otras ciudades que la adopten: </a:t>
            </a:r>
          </a:p>
          <a:p>
            <a:pPr lvl="3"/>
            <a:r>
              <a:rPr lang="es-ES" sz="1600" dirty="0" smtClean="0"/>
              <a:t>Local (proporcionado por servidores de locales y utilizados internamente)</a:t>
            </a:r>
          </a:p>
          <a:p>
            <a:pPr lvl="3"/>
            <a:r>
              <a:rPr lang="es-ES" sz="1600" dirty="0" smtClean="0"/>
              <a:t>Totalmente soportado por la plataforma </a:t>
            </a:r>
            <a:r>
              <a:rPr lang="es-ES" sz="1600" dirty="0" err="1" smtClean="0"/>
              <a:t>MoveUs</a:t>
            </a:r>
            <a:r>
              <a:rPr lang="es-ES" sz="1600" dirty="0" smtClean="0"/>
              <a:t> (localizada en la nube) y/o</a:t>
            </a:r>
          </a:p>
          <a:p>
            <a:pPr lvl="3"/>
            <a:r>
              <a:rPr lang="es-ES" sz="1600" dirty="0" smtClean="0"/>
              <a:t>Externo (nuevas apps/webs de servicios en la ciudad). </a:t>
            </a:r>
          </a:p>
          <a:p>
            <a:pPr lvl="2"/>
            <a:r>
              <a:rPr lang="es-ES" sz="1600" dirty="0" smtClean="0"/>
              <a:t>Modelos de negocio de acuerdo al desarrollo de escenarios funcional y despliegue en la nube.</a:t>
            </a:r>
          </a:p>
          <a:p>
            <a:pPr lvl="1"/>
            <a:r>
              <a:rPr lang="es-ES" sz="1800" dirty="0" smtClean="0"/>
              <a:t>Middleware de la plataforma y habilitadores</a:t>
            </a:r>
          </a:p>
          <a:p>
            <a:pPr lvl="2"/>
            <a:r>
              <a:rPr lang="es-ES" sz="1600" dirty="0" smtClean="0"/>
              <a:t>Adaptadores de datos que transforman formatos de entrada heterogéneos en modelos internos</a:t>
            </a:r>
          </a:p>
          <a:p>
            <a:pPr lvl="2"/>
            <a:r>
              <a:rPr lang="es-ES" sz="1600" dirty="0" smtClean="0"/>
              <a:t>Interfaces Comunes Estandarizados Acordados (CAI), que determinan exactamente el intercambio de información y sintaxis, proporcionando un acceso estandarizado.</a:t>
            </a:r>
          </a:p>
          <a:p>
            <a:pPr lvl="2"/>
            <a:r>
              <a:rPr lang="es-ES" sz="1600" dirty="0" smtClean="0"/>
              <a:t>Modelos de comunicación diferentes: </a:t>
            </a:r>
            <a:r>
              <a:rPr lang="es-ES" sz="1600" dirty="0" err="1" smtClean="0"/>
              <a:t>pull</a:t>
            </a:r>
            <a:r>
              <a:rPr lang="es-ES" sz="1600" dirty="0" smtClean="0"/>
              <a:t>, </a:t>
            </a:r>
            <a:r>
              <a:rPr lang="es-ES" sz="1600" dirty="0" err="1" smtClean="0"/>
              <a:t>publish</a:t>
            </a:r>
            <a:r>
              <a:rPr lang="es-ES" sz="1600" dirty="0" smtClean="0"/>
              <a:t>/subscribe. </a:t>
            </a:r>
          </a:p>
          <a:p>
            <a:pPr lvl="2"/>
            <a:endParaRPr lang="es-ES" sz="1600" dirty="0" smtClean="0"/>
          </a:p>
          <a:p>
            <a:pPr marL="0" indent="0">
              <a:buNone/>
            </a:pPr>
            <a:endParaRPr lang="es-E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5867400" cy="762000"/>
          </a:xfrm>
        </p:spPr>
        <p:txBody>
          <a:bodyPr/>
          <a:lstStyle/>
          <a:p>
            <a:r>
              <a:rPr lang="es-ES" dirty="0" smtClean="0"/>
              <a:t>Funcionalidades de la plataforma global integrada </a:t>
            </a:r>
            <a:r>
              <a:rPr lang="es-ES" dirty="0" err="1" smtClean="0"/>
              <a:t>MoveUs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10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029200"/>
          </a:xfrm>
        </p:spPr>
        <p:txBody>
          <a:bodyPr>
            <a:normAutofit fontScale="92500" lnSpcReduction="20000"/>
          </a:bodyPr>
          <a:lstStyle/>
          <a:p>
            <a:r>
              <a:rPr lang="es-ES" sz="2000" dirty="0" smtClean="0"/>
              <a:t>Los principales aspectos de la nueva arquitectura y de la plataforma de despliegue de servicios son: </a:t>
            </a:r>
          </a:p>
          <a:p>
            <a:pPr lvl="1">
              <a:lnSpc>
                <a:spcPct val="90000"/>
              </a:lnSpc>
            </a:pPr>
            <a:r>
              <a:rPr lang="es-ES" sz="1900" dirty="0" smtClean="0"/>
              <a:t>Servicios de control de acceso y gestión de seguridad/confianza</a:t>
            </a:r>
          </a:p>
          <a:p>
            <a:pPr lvl="2">
              <a:lnSpc>
                <a:spcPct val="90000"/>
              </a:lnSpc>
            </a:pPr>
            <a:r>
              <a:rPr lang="es-ES" sz="1800" dirty="0" smtClean="0"/>
              <a:t>Análisis de seguridad horizontal y a nivel de sistema. A</a:t>
            </a:r>
            <a:r>
              <a:rPr lang="es-ES" sz="1700" dirty="0" smtClean="0"/>
              <a:t>spectos de diseño en estrecha relación con los principios de protección de datos de usuarios finales</a:t>
            </a:r>
          </a:p>
          <a:p>
            <a:pPr lvl="2">
              <a:lnSpc>
                <a:spcPct val="90000"/>
              </a:lnSpc>
            </a:pPr>
            <a:r>
              <a:rPr lang="es-ES" sz="1700" dirty="0" smtClean="0"/>
              <a:t>Concepto “</a:t>
            </a:r>
            <a:r>
              <a:rPr lang="es-ES" sz="1800" dirty="0" smtClean="0"/>
              <a:t>Privacidad y Seguridad en Diseño“</a:t>
            </a:r>
            <a:endParaRPr lang="es-ES" sz="1700" dirty="0" smtClean="0"/>
          </a:p>
          <a:p>
            <a:pPr lvl="2"/>
            <a:r>
              <a:rPr lang="es-ES" sz="1700" dirty="0" smtClean="0"/>
              <a:t>Guía de buenas practicas  en Seguridad &amp; Privacidad para el diseño de la plataforma.</a:t>
            </a:r>
          </a:p>
          <a:p>
            <a:pPr lvl="3"/>
            <a:r>
              <a:rPr lang="es-ES" sz="1800" dirty="0" err="1" smtClean="0"/>
              <a:t>Independent</a:t>
            </a:r>
            <a:r>
              <a:rPr lang="es-ES" sz="1800" dirty="0" smtClean="0"/>
              <a:t> </a:t>
            </a:r>
            <a:r>
              <a:rPr lang="es-ES" sz="1800" dirty="0" err="1" smtClean="0"/>
              <a:t>Identity</a:t>
            </a:r>
            <a:r>
              <a:rPr lang="es-ES" sz="1800" dirty="0" smtClean="0"/>
              <a:t> &amp; Access Management </a:t>
            </a:r>
            <a:r>
              <a:rPr lang="es-ES" sz="1700" dirty="0" smtClean="0"/>
              <a:t>(IAM): componente responsable de establecer la identidad del usuario durante el registro y su autenticación. </a:t>
            </a:r>
          </a:p>
          <a:p>
            <a:pPr lvl="3">
              <a:lnSpc>
                <a:spcPct val="90000"/>
              </a:lnSpc>
            </a:pPr>
            <a:r>
              <a:rPr lang="es-ES" sz="1700" dirty="0" err="1" smtClean="0"/>
              <a:t>Pseudo</a:t>
            </a:r>
            <a:r>
              <a:rPr lang="es-ES" sz="1700" dirty="0" smtClean="0"/>
              <a:t> ID </a:t>
            </a:r>
            <a:r>
              <a:rPr lang="es-ES" sz="1700" dirty="0" err="1" smtClean="0"/>
              <a:t>Hub</a:t>
            </a:r>
            <a:r>
              <a:rPr lang="es-ES" sz="1700" dirty="0" smtClean="0"/>
              <a:t> (PI </a:t>
            </a:r>
            <a:r>
              <a:rPr lang="es-ES" sz="1700" dirty="0" err="1" smtClean="0"/>
              <a:t>Hub</a:t>
            </a:r>
            <a:r>
              <a:rPr lang="es-ES" sz="1700" dirty="0" smtClean="0"/>
              <a:t>): gestiona la correlación entre el identificador de usuario y una codificación interna, utilizados para el almacenamiento anonimizado de datos </a:t>
            </a:r>
          </a:p>
          <a:p>
            <a:pPr lvl="1"/>
            <a:r>
              <a:rPr lang="es-ES" sz="1800" dirty="0" smtClean="0"/>
              <a:t>Servicios Inteligentes </a:t>
            </a:r>
          </a:p>
          <a:p>
            <a:pPr lvl="2">
              <a:lnSpc>
                <a:spcPct val="90000"/>
              </a:lnSpc>
            </a:pPr>
            <a:r>
              <a:rPr lang="es-ES" sz="1700" dirty="0" smtClean="0"/>
              <a:t>Servicios centrados en el usuario. Intercambio de contenido de una manera fácil de usar y segura.</a:t>
            </a:r>
          </a:p>
          <a:p>
            <a:pPr lvl="2">
              <a:lnSpc>
                <a:spcPct val="90000"/>
              </a:lnSpc>
            </a:pPr>
            <a:r>
              <a:rPr lang="es-ES" sz="1700" dirty="0" smtClean="0"/>
              <a:t>Provisión de servicio personalizado basado en patrones/hábitos de movilidad y datos en tiempo real</a:t>
            </a:r>
          </a:p>
          <a:p>
            <a:pPr lvl="2">
              <a:lnSpc>
                <a:spcPct val="90000"/>
              </a:lnSpc>
            </a:pPr>
            <a:r>
              <a:rPr lang="es-ES" sz="1700" dirty="0" smtClean="0"/>
              <a:t>Métodos de analítica de datos (optimización, predicción y análisis de patrones)</a:t>
            </a:r>
          </a:p>
          <a:p>
            <a:pPr lvl="2">
              <a:lnSpc>
                <a:spcPct val="90000"/>
              </a:lnSpc>
            </a:pPr>
            <a:r>
              <a:rPr lang="es-ES" sz="1700" dirty="0" smtClean="0"/>
              <a:t>Funcionalidad y adaptación de aplicaciones al contexto (geográfico, perfil de usuario).</a:t>
            </a:r>
          </a:p>
          <a:p>
            <a:pPr lvl="1">
              <a:lnSpc>
                <a:spcPct val="90000"/>
              </a:lnSpc>
            </a:pPr>
            <a:endParaRPr lang="es-ES" sz="1800" dirty="0" smtClean="0"/>
          </a:p>
          <a:p>
            <a:pPr lvl="1">
              <a:lnSpc>
                <a:spcPct val="90000"/>
              </a:lnSpc>
            </a:pPr>
            <a:r>
              <a:rPr lang="es-ES" sz="1800" dirty="0" smtClean="0"/>
              <a:t>Creación de servicios en la ciudad y gestión del ciclo de vida</a:t>
            </a:r>
          </a:p>
          <a:p>
            <a:pPr lvl="2">
              <a:lnSpc>
                <a:spcPct val="90000"/>
              </a:lnSpc>
            </a:pPr>
            <a:r>
              <a:rPr lang="es-ES" sz="1700" dirty="0" smtClean="0"/>
              <a:t>Entorno aplicación </a:t>
            </a:r>
            <a:r>
              <a:rPr lang="es-ES" sz="1700" dirty="0" err="1" smtClean="0"/>
              <a:t>multi</a:t>
            </a:r>
            <a:r>
              <a:rPr lang="es-ES" sz="1700" dirty="0" smtClean="0"/>
              <a:t>-plataforma</a:t>
            </a:r>
          </a:p>
          <a:p>
            <a:pPr lvl="2">
              <a:lnSpc>
                <a:spcPct val="90000"/>
              </a:lnSpc>
            </a:pPr>
            <a:r>
              <a:rPr lang="es-ES" sz="1700" dirty="0" smtClean="0"/>
              <a:t>Despliegue de nuevas aplicaciones en la infraestructura </a:t>
            </a:r>
            <a:r>
              <a:rPr lang="es-ES" sz="1700" dirty="0" err="1" smtClean="0"/>
              <a:t>cloud</a:t>
            </a:r>
            <a:endParaRPr lang="es-E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987"/>
            <a:ext cx="5867400" cy="762000"/>
          </a:xfrm>
        </p:spPr>
        <p:txBody>
          <a:bodyPr/>
          <a:lstStyle/>
          <a:p>
            <a:r>
              <a:rPr lang="es-ES" dirty="0" smtClean="0"/>
              <a:t>Funcionalidades de la plataforma global integrada </a:t>
            </a:r>
            <a:r>
              <a:rPr lang="es-ES" dirty="0" err="1" smtClean="0"/>
              <a:t>MoveUs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474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taglia angolo diagonale rettangolo 13"/>
          <p:cNvSpPr/>
          <p:nvPr/>
        </p:nvSpPr>
        <p:spPr>
          <a:xfrm>
            <a:off x="183657" y="2484729"/>
            <a:ext cx="2373923" cy="1143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Planificación de viajes e </a:t>
            </a:r>
            <a:r>
              <a:rPr lang="es-E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infomovilidad</a:t>
            </a:r>
            <a:endParaRPr lang="es-E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s-E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s-E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16"/>
          <p:cNvSpPr txBox="1"/>
          <p:nvPr/>
        </p:nvSpPr>
        <p:spPr>
          <a:xfrm rot="16200000">
            <a:off x="1722103" y="4753445"/>
            <a:ext cx="1125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Segoe UI Semilight" pitchFamily="34" charset="0"/>
                <a:cs typeface="Segoe UI Semilight" pitchFamily="34" charset="0"/>
              </a:rPr>
              <a:t>TAMPERE</a:t>
            </a:r>
            <a:endParaRPr lang="es-ES" dirty="0">
              <a:solidFill>
                <a:schemeClr val="bg1"/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6" name="Ritaglia angolo diagonale rettangolo 17"/>
          <p:cNvSpPr/>
          <p:nvPr/>
        </p:nvSpPr>
        <p:spPr>
          <a:xfrm>
            <a:off x="183657" y="4222767"/>
            <a:ext cx="2373923" cy="4572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Priorización de transporte público</a:t>
            </a:r>
            <a:endParaRPr lang="es-E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taglia angolo diagonale rettangolo 18"/>
          <p:cNvSpPr/>
          <p:nvPr/>
        </p:nvSpPr>
        <p:spPr>
          <a:xfrm>
            <a:off x="227768" y="4767835"/>
            <a:ext cx="2329812" cy="4572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Cruce peatonal inteligente</a:t>
            </a:r>
            <a:endParaRPr lang="es-E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taglia angolo diagonale rettangolo 19"/>
          <p:cNvSpPr/>
          <p:nvPr/>
        </p:nvSpPr>
        <p:spPr>
          <a:xfrm>
            <a:off x="183657" y="5301235"/>
            <a:ext cx="2373923" cy="4572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Estado de consumo energético y sugerencias </a:t>
            </a:r>
            <a:endParaRPr lang="es-E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itaglia angolo diagonale rettangolo 20"/>
          <p:cNvSpPr/>
          <p:nvPr/>
        </p:nvSpPr>
        <p:spPr>
          <a:xfrm>
            <a:off x="183658" y="3701035"/>
            <a:ext cx="2373922" cy="4572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Gestión del </a:t>
            </a:r>
            <a:r>
              <a:rPr lang="es-E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feedback</a:t>
            </a:r>
            <a:r>
              <a:rPr lang="es-E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sellaDiTesto 23"/>
          <p:cNvSpPr txBox="1"/>
          <p:nvPr/>
        </p:nvSpPr>
        <p:spPr>
          <a:xfrm>
            <a:off x="183657" y="1454670"/>
            <a:ext cx="2775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Servicios / Funcionalidades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CasellaDiTesto 24"/>
          <p:cNvSpPr txBox="1"/>
          <p:nvPr/>
        </p:nvSpPr>
        <p:spPr>
          <a:xfrm>
            <a:off x="4258552" y="1416846"/>
            <a:ext cx="434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Aplicaciones Ejemplo (Smartphone/Web)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ettangolo 21"/>
          <p:cNvSpPr/>
          <p:nvPr/>
        </p:nvSpPr>
        <p:spPr>
          <a:xfrm>
            <a:off x="2938578" y="5353107"/>
            <a:ext cx="1661376" cy="457200"/>
          </a:xfrm>
          <a:prstGeom prst="rect">
            <a:avLst/>
          </a:prstGeom>
          <a:solidFill>
            <a:srgbClr val="CADB2A"/>
          </a:solidFill>
          <a:ln>
            <a:noFill/>
          </a:ln>
          <a:effectLst>
            <a:outerShdw blurRad="190500" dist="177800" dir="23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s-ES" sz="1100" b="1" dirty="0" smtClean="0">
                <a:latin typeface="Arial" pitchFamily="34" charset="0"/>
                <a:cs typeface="Arial" pitchFamily="34" charset="0"/>
              </a:rPr>
              <a:t>Consumo energético y sugerencias</a:t>
            </a:r>
            <a:endParaRPr lang="es-E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tangolo 21"/>
          <p:cNvSpPr/>
          <p:nvPr/>
        </p:nvSpPr>
        <p:spPr>
          <a:xfrm>
            <a:off x="4713071" y="1905007"/>
            <a:ext cx="1874864" cy="457200"/>
          </a:xfrm>
          <a:prstGeom prst="rect">
            <a:avLst/>
          </a:prstGeom>
          <a:solidFill>
            <a:srgbClr val="CADB2A"/>
          </a:solidFill>
          <a:ln>
            <a:noFill/>
          </a:ln>
          <a:effectLst>
            <a:outerShdw blurRad="190500" dist="177800" dir="23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s-ES" sz="1100" b="1" dirty="0" smtClean="0">
                <a:latin typeface="Arial" pitchFamily="34" charset="0"/>
                <a:cs typeface="Arial" pitchFamily="34" charset="0"/>
              </a:rPr>
              <a:t>Herramienta web gestión incentivos</a:t>
            </a:r>
            <a:endParaRPr lang="es-E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tangolo 21"/>
          <p:cNvSpPr/>
          <p:nvPr/>
        </p:nvSpPr>
        <p:spPr>
          <a:xfrm>
            <a:off x="3450781" y="4222767"/>
            <a:ext cx="2199721" cy="457200"/>
          </a:xfrm>
          <a:prstGeom prst="rect">
            <a:avLst/>
          </a:prstGeom>
          <a:solidFill>
            <a:srgbClr val="CADB2A"/>
          </a:solidFill>
          <a:ln>
            <a:noFill/>
          </a:ln>
          <a:effectLst>
            <a:outerShdw blurRad="190500" dist="177800" dir="23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s-ES" sz="1100" b="1" dirty="0" smtClean="0">
                <a:latin typeface="Arial" pitchFamily="34" charset="0"/>
                <a:cs typeface="Arial" pitchFamily="34" charset="0"/>
              </a:rPr>
              <a:t>App. Embarcada priorización  transporte público</a:t>
            </a:r>
            <a:endParaRPr lang="es-E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tangolo 21"/>
          <p:cNvSpPr/>
          <p:nvPr/>
        </p:nvSpPr>
        <p:spPr>
          <a:xfrm>
            <a:off x="4713071" y="3594582"/>
            <a:ext cx="1874864" cy="457200"/>
          </a:xfrm>
          <a:prstGeom prst="rect">
            <a:avLst/>
          </a:prstGeom>
          <a:solidFill>
            <a:srgbClr val="CADB2A"/>
          </a:solidFill>
          <a:ln>
            <a:noFill/>
          </a:ln>
          <a:effectLst>
            <a:outerShdw blurRad="190500" dist="177800" dir="23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s-ES" sz="1100" b="1" dirty="0" smtClean="0">
                <a:latin typeface="Arial" pitchFamily="34" charset="0"/>
                <a:cs typeface="Arial" pitchFamily="34" charset="0"/>
              </a:rPr>
              <a:t>Consola operador gestión </a:t>
            </a:r>
            <a:r>
              <a:rPr lang="es-ES" sz="1100" b="1" dirty="0" err="1" smtClean="0">
                <a:latin typeface="Arial" pitchFamily="34" charset="0"/>
                <a:cs typeface="Arial" pitchFamily="34" charset="0"/>
              </a:rPr>
              <a:t>feedback</a:t>
            </a:r>
            <a:endParaRPr lang="es-E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tangolo 21"/>
          <p:cNvSpPr/>
          <p:nvPr/>
        </p:nvSpPr>
        <p:spPr>
          <a:xfrm>
            <a:off x="6717717" y="2427602"/>
            <a:ext cx="1874864" cy="457200"/>
          </a:xfrm>
          <a:prstGeom prst="rect">
            <a:avLst/>
          </a:prstGeom>
          <a:solidFill>
            <a:srgbClr val="CADB2A"/>
          </a:solidFill>
          <a:ln>
            <a:noFill/>
          </a:ln>
          <a:effectLst>
            <a:outerShdw blurRad="190500" dist="177800" dir="23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s-E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ttangolo 21"/>
          <p:cNvSpPr/>
          <p:nvPr/>
        </p:nvSpPr>
        <p:spPr>
          <a:xfrm>
            <a:off x="6717717" y="3613167"/>
            <a:ext cx="1874864" cy="457200"/>
          </a:xfrm>
          <a:prstGeom prst="rect">
            <a:avLst/>
          </a:prstGeom>
          <a:solidFill>
            <a:srgbClr val="CADB2A"/>
          </a:solidFill>
          <a:ln>
            <a:noFill/>
          </a:ln>
          <a:effectLst>
            <a:outerShdw blurRad="190500" dist="177800" dir="23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s-E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ttangolo 21"/>
          <p:cNvSpPr/>
          <p:nvPr/>
        </p:nvSpPr>
        <p:spPr>
          <a:xfrm>
            <a:off x="6728568" y="4767835"/>
            <a:ext cx="1874864" cy="457200"/>
          </a:xfrm>
          <a:prstGeom prst="rect">
            <a:avLst/>
          </a:prstGeom>
          <a:solidFill>
            <a:srgbClr val="CADB2A"/>
          </a:solidFill>
          <a:ln>
            <a:noFill/>
          </a:ln>
          <a:effectLst>
            <a:outerShdw blurRad="190500" dist="177800" dir="23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s-E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tangolo 21"/>
          <p:cNvSpPr/>
          <p:nvPr/>
        </p:nvSpPr>
        <p:spPr>
          <a:xfrm>
            <a:off x="6717717" y="5353107"/>
            <a:ext cx="1874864" cy="457200"/>
          </a:xfrm>
          <a:prstGeom prst="rect">
            <a:avLst/>
          </a:prstGeom>
          <a:solidFill>
            <a:srgbClr val="CADB2A"/>
          </a:solidFill>
          <a:ln>
            <a:noFill/>
          </a:ln>
          <a:effectLst>
            <a:outerShdw blurRad="190500" dist="177800" dir="23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s-E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ttangolo 21"/>
          <p:cNvSpPr/>
          <p:nvPr/>
        </p:nvSpPr>
        <p:spPr>
          <a:xfrm>
            <a:off x="6728568" y="1905007"/>
            <a:ext cx="1874864" cy="457200"/>
          </a:xfrm>
          <a:prstGeom prst="rect">
            <a:avLst/>
          </a:prstGeom>
          <a:solidFill>
            <a:srgbClr val="CADB2A"/>
          </a:solidFill>
          <a:ln>
            <a:noFill/>
          </a:ln>
          <a:effectLst>
            <a:outerShdw blurRad="190500" dist="177800" dir="23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s-ES" sz="1100" b="1" dirty="0" smtClean="0">
                <a:latin typeface="Arial" pitchFamily="34" charset="0"/>
                <a:cs typeface="Arial" pitchFamily="34" charset="0"/>
              </a:rPr>
              <a:t>App </a:t>
            </a:r>
            <a:r>
              <a:rPr lang="es-ES" sz="1100" b="1" dirty="0" err="1" smtClean="0">
                <a:latin typeface="Arial" pitchFamily="34" charset="0"/>
                <a:cs typeface="Arial" pitchFamily="34" charset="0"/>
              </a:rPr>
              <a:t>MoveUs</a:t>
            </a:r>
            <a:endParaRPr lang="es-ES" sz="1100" b="1" dirty="0" smtClean="0">
              <a:latin typeface="Arial" pitchFamily="34" charset="0"/>
              <a:cs typeface="Arial" pitchFamily="34" charset="0"/>
            </a:endParaRPr>
          </a:p>
          <a:p>
            <a:endParaRPr lang="es-ES" sz="1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21 Conector recto"/>
          <p:cNvCxnSpPr>
            <a:stCxn id="21" idx="2"/>
          </p:cNvCxnSpPr>
          <p:nvPr/>
        </p:nvCxnSpPr>
        <p:spPr>
          <a:xfrm>
            <a:off x="7666000" y="2362207"/>
            <a:ext cx="0" cy="240349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>
            <a:stCxn id="17" idx="2"/>
            <a:endCxn id="18" idx="0"/>
          </p:cNvCxnSpPr>
          <p:nvPr/>
        </p:nvCxnSpPr>
        <p:spPr>
          <a:xfrm>
            <a:off x="7655149" y="2884802"/>
            <a:ext cx="0" cy="72836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7655149" y="4082008"/>
            <a:ext cx="0" cy="72836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>
            <a:endCxn id="20" idx="0"/>
          </p:cNvCxnSpPr>
          <p:nvPr/>
        </p:nvCxnSpPr>
        <p:spPr>
          <a:xfrm>
            <a:off x="7655149" y="5225035"/>
            <a:ext cx="0" cy="12807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4388214" y="1949189"/>
            <a:ext cx="375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(1)</a:t>
            </a:r>
            <a:endParaRPr lang="es-ES" sz="12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4388214" y="3703267"/>
            <a:ext cx="375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(2)</a:t>
            </a:r>
            <a:endParaRPr lang="es-ES" sz="12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3128582" y="4312867"/>
            <a:ext cx="375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(3)</a:t>
            </a:r>
            <a:endParaRPr lang="es-ES" sz="12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2469713" y="5391335"/>
            <a:ext cx="468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(4)</a:t>
            </a:r>
            <a:endParaRPr lang="es-ES" sz="12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8289545" y="1905007"/>
            <a:ext cx="468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(5)</a:t>
            </a:r>
            <a:endParaRPr lang="es-ES" sz="1200" dirty="0"/>
          </a:p>
        </p:txBody>
      </p:sp>
      <p:sp>
        <p:nvSpPr>
          <p:cNvPr id="32" name="Ritaglia angolo diagonale rettangolo 22"/>
          <p:cNvSpPr/>
          <p:nvPr/>
        </p:nvSpPr>
        <p:spPr>
          <a:xfrm>
            <a:off x="227769" y="1904400"/>
            <a:ext cx="8405445" cy="50292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Gestión de Incentivos</a:t>
            </a:r>
          </a:p>
          <a:p>
            <a:pPr algn="r"/>
            <a:endParaRPr lang="es-E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itaglia angolo diagonale rettangolo 22"/>
          <p:cNvSpPr/>
          <p:nvPr/>
        </p:nvSpPr>
        <p:spPr>
          <a:xfrm>
            <a:off x="227768" y="2484729"/>
            <a:ext cx="8406277" cy="4572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es-E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itaglia angolo diagonale rettangolo 22"/>
          <p:cNvSpPr/>
          <p:nvPr/>
        </p:nvSpPr>
        <p:spPr>
          <a:xfrm>
            <a:off x="227769" y="3594582"/>
            <a:ext cx="8361334" cy="4572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es-E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itaglia angolo diagonale rettangolo 22"/>
          <p:cNvSpPr/>
          <p:nvPr/>
        </p:nvSpPr>
        <p:spPr>
          <a:xfrm>
            <a:off x="227769" y="4222767"/>
            <a:ext cx="8361333" cy="4572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es-E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itaglia angolo diagonale rettangolo 22"/>
          <p:cNvSpPr/>
          <p:nvPr/>
        </p:nvSpPr>
        <p:spPr>
          <a:xfrm>
            <a:off x="227769" y="4819824"/>
            <a:ext cx="8375662" cy="4572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es-E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itaglia angolo diagonale rettangolo 22"/>
          <p:cNvSpPr/>
          <p:nvPr/>
        </p:nvSpPr>
        <p:spPr>
          <a:xfrm>
            <a:off x="227769" y="5368940"/>
            <a:ext cx="8405445" cy="4572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es-E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ttangolo 26"/>
          <p:cNvSpPr/>
          <p:nvPr/>
        </p:nvSpPr>
        <p:spPr>
          <a:xfrm>
            <a:off x="1" y="598139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/>
            <a:r>
              <a:rPr lang="es-ES" sz="1400" dirty="0" smtClean="0"/>
              <a:t>Usuarios destino: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Movilidad personal  (5) Transporte profesional (5, 4) Operadores de Movilidad de tráfico(2) (3) Municipalidad (1) (2) (4) </a:t>
            </a:r>
          </a:p>
          <a:p>
            <a:pPr marL="266700" indent="-266700">
              <a:buFont typeface="Arial" pitchFamily="34" charset="0"/>
              <a:buChar char="•"/>
            </a:pPr>
            <a:endParaRPr lang="es-ES" b="1" u="sng" dirty="0" smtClean="0"/>
          </a:p>
          <a:p>
            <a:pPr marL="266700" indent="-266700">
              <a:buFont typeface="Arial" pitchFamily="34" charset="0"/>
              <a:buChar char="•"/>
            </a:pPr>
            <a:endParaRPr lang="es-ES" dirty="0"/>
          </a:p>
        </p:txBody>
      </p:sp>
      <p:sp>
        <p:nvSpPr>
          <p:cNvPr id="39" name="Title 2"/>
          <p:cNvSpPr>
            <a:spLocks noGrp="1"/>
          </p:cNvSpPr>
          <p:nvPr>
            <p:ph type="title"/>
          </p:nvPr>
        </p:nvSpPr>
        <p:spPr>
          <a:xfrm>
            <a:off x="454565" y="19987"/>
            <a:ext cx="6629401" cy="762000"/>
          </a:xfrm>
        </p:spPr>
        <p:txBody>
          <a:bodyPr/>
          <a:lstStyle/>
          <a:p>
            <a:r>
              <a:rPr lang="es-ES" dirty="0" smtClean="0"/>
              <a:t>Funcionalidades : Aplicaciones ejemplo</a:t>
            </a:r>
            <a:br>
              <a:rPr lang="es-ES" dirty="0" smtClean="0"/>
            </a:br>
            <a:r>
              <a:rPr lang="es-ES" dirty="0" smtClean="0"/>
              <a:t>(Smartphone/Web)</a:t>
            </a:r>
            <a:endParaRPr lang="es-E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717" y="2570601"/>
            <a:ext cx="1505006" cy="265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" descr="http://cloudnsci.fi/wiki/uploads/HeatMiner/TrafficNoiseInHelsinki/traffic_noise_in_Helsinki_as_heatmap_on_Google_Maps_by_HeatMin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711" y="4887133"/>
            <a:ext cx="1812081" cy="122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580" y="3748632"/>
            <a:ext cx="654488" cy="119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Resultado de imagen de web application form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459" y="2484729"/>
            <a:ext cx="1445533" cy="100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7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VEUS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MOVEUS</Template>
  <TotalTime>0</TotalTime>
  <Words>2903</Words>
  <Application>Microsoft Office PowerPoint</Application>
  <PresentationFormat>On-screen Show (4:3)</PresentationFormat>
  <Paragraphs>274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MOVEUS</vt:lpstr>
      <vt:lpstr>PowerPoint Presentation</vt:lpstr>
      <vt:lpstr>Retos y Objetivos</vt:lpstr>
      <vt:lpstr>Funcionalidades de la plataforma global integrada MoveUs </vt:lpstr>
      <vt:lpstr>Funcionalidades de la plataforma global integrada MoveUs </vt:lpstr>
      <vt:lpstr>Funcionalidades de la plataforma global integrada MoveUs </vt:lpstr>
      <vt:lpstr>Funcionalidades de la plataforma global integrada MoveUs </vt:lpstr>
      <vt:lpstr>Funcionalidades de la plataforma global integrada MoveUs </vt:lpstr>
      <vt:lpstr>Funcionalidades de la plataforma global integrada MoveUs </vt:lpstr>
      <vt:lpstr>Funcionalidades : Aplicaciones ejemplo (Smartphone/Web)</vt:lpstr>
      <vt:lpstr>Datos disponibles (que pueden ser explotados por nuevos servicios)</vt:lpstr>
      <vt:lpstr>Datos disponibles (que pueden ser explotados por nuevos servicios)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MILLAN Peiro Lopez</dc:creator>
  <cp:lastModifiedBy>Palomares Fernandez, Susana</cp:lastModifiedBy>
  <cp:revision>660</cp:revision>
  <cp:lastPrinted>2015-06-04T06:31:46Z</cp:lastPrinted>
  <dcterms:created xsi:type="dcterms:W3CDTF">2006-08-16T00:00:00Z</dcterms:created>
  <dcterms:modified xsi:type="dcterms:W3CDTF">2015-09-30T08:24:47Z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535877262</vt:i4>
  </property>
  <property fmtid="{D5CDD505-2E9C-101B-9397-08002B2CF9AE}" pid="4" name="_EmailSubject">
    <vt:lpwstr>MoveUs: convocatoria 3er workshop Madrid</vt:lpwstr>
  </property>
  <property fmtid="{D5CDD505-2E9C-101B-9397-08002B2CF9AE}" pid="5" name="_AuthorEmail">
    <vt:lpwstr>ricard.munne@atos.net</vt:lpwstr>
  </property>
  <property fmtid="{D5CDD505-2E9C-101B-9397-08002B2CF9AE}" pid="6" name="_AuthorEmailDisplayName">
    <vt:lpwstr>Munne Caldes, Ricard</vt:lpwstr>
  </property>
</Properties>
</file>