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267" r:id="rId3"/>
    <p:sldId id="281" r:id="rId4"/>
    <p:sldId id="293" r:id="rId5"/>
    <p:sldId id="288" r:id="rId6"/>
    <p:sldId id="289" r:id="rId7"/>
    <p:sldId id="290" r:id="rId8"/>
    <p:sldId id="291" r:id="rId9"/>
    <p:sldId id="292" r:id="rId10"/>
    <p:sldId id="294" r:id="rId11"/>
    <p:sldId id="300" r:id="rId12"/>
    <p:sldId id="301" r:id="rId13"/>
    <p:sldId id="310" r:id="rId14"/>
    <p:sldId id="309" r:id="rId15"/>
    <p:sldId id="303" r:id="rId16"/>
    <p:sldId id="304" r:id="rId17"/>
    <p:sldId id="305" r:id="rId18"/>
    <p:sldId id="306" r:id="rId19"/>
    <p:sldId id="30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562"/>
    <a:srgbClr val="7FB32A"/>
    <a:srgbClr val="828E0E"/>
    <a:srgbClr val="CADB2A"/>
    <a:srgbClr val="191919"/>
    <a:srgbClr val="51008E"/>
    <a:srgbClr val="8E2ADB"/>
    <a:srgbClr val="4062AD"/>
    <a:srgbClr val="EEFF4A"/>
    <a:srgbClr val="BF2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41" autoAdjust="0"/>
    <p:restoredTop sz="94717" autoAdjust="0"/>
  </p:normalViewPr>
  <p:slideViewPr>
    <p:cSldViewPr>
      <p:cViewPr>
        <p:scale>
          <a:sx n="60" d="100"/>
          <a:sy n="60" d="100"/>
        </p:scale>
        <p:origin x="-1080" y="-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3984"/>
    </p:cViewPr>
  </p:sorterViewPr>
  <p:notesViewPr>
    <p:cSldViewPr>
      <p:cViewPr varScale="1">
        <p:scale>
          <a:sx n="79" d="100"/>
          <a:sy n="79" d="100"/>
        </p:scale>
        <p:origin x="-198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C34032-8D6D-4C0C-89D8-C9D975949D29}" type="datetimeFigureOut">
              <a:rPr lang="es-ES" smtClean="0"/>
              <a:pPr/>
              <a:t>12/03/2015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5E647-DF51-4132-9FEA-2D95BC702083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474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14D63-C296-4C01-8D00-78CDE9652377}" type="datetimeFigureOut">
              <a:rPr lang="es-ES" smtClean="0"/>
              <a:pPr/>
              <a:t>12/03/2015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1FCB82-54AA-40ED-B137-59880ACD0477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6050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CB82-54AA-40ED-B137-59880ACD047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690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CB82-54AA-40ED-B137-59880ACD0477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243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58975"/>
            <a:ext cx="7391400" cy="555625"/>
          </a:xfrm>
          <a:solidFill>
            <a:srgbClr val="828E0E"/>
          </a:solidFill>
        </p:spPr>
        <p:txBody>
          <a:bodyPr anchor="ctr"/>
          <a:lstStyle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705600" cy="2971800"/>
          </a:xfrm>
          <a:solidFill>
            <a:srgbClr val="CADB2A"/>
          </a:solidFill>
        </p:spPr>
        <p:txBody>
          <a:bodyPr anchor="t">
            <a:normAutofit/>
          </a:bodyPr>
          <a:lstStyle>
            <a:lvl1pPr marL="514350" indent="-514350" algn="l">
              <a:buFont typeface="+mj-lt"/>
              <a:buAutoNum type="arabicParenR"/>
              <a:defRPr sz="2800">
                <a:solidFill>
                  <a:srgbClr val="19191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6324600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rgbClr val="191919"/>
                </a:solidFill>
              </a:rPr>
              <a:t>www.</a:t>
            </a:r>
            <a:r>
              <a:rPr lang="es-ES" sz="1400" dirty="0" smtClean="0">
                <a:solidFill>
                  <a:srgbClr val="828E0E"/>
                </a:solidFill>
              </a:rPr>
              <a:t>moveus-project</a:t>
            </a:r>
            <a:r>
              <a:rPr lang="es-ES" sz="1400" dirty="0" smtClean="0">
                <a:solidFill>
                  <a:srgbClr val="191919"/>
                </a:solidFill>
              </a:rPr>
              <a:t>.eu</a:t>
            </a:r>
            <a:endParaRPr lang="en-US" sz="1400" dirty="0">
              <a:solidFill>
                <a:srgbClr val="191919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6705600" y="63246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2470591-ECA6-40AF-8DB2-01143183E9A3}" type="slidenum">
              <a:rPr lang="es-ES" sz="1400" smtClean="0">
                <a:solidFill>
                  <a:srgbClr val="191919"/>
                </a:solidFill>
              </a:rPr>
              <a:pPr algn="r"/>
              <a:t>‹N›</a:t>
            </a:fld>
            <a:endParaRPr lang="es-ES" sz="1400" dirty="0">
              <a:solidFill>
                <a:srgbClr val="191919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828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  <p:pic>
        <p:nvPicPr>
          <p:cNvPr id="12" name="Picture 11" descr="logo_MOVeUS_v4_fina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4519" y="609600"/>
            <a:ext cx="4674962" cy="8382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 descr="cosas_gris.png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828E0E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733800" y="6428231"/>
            <a:ext cx="3401575" cy="277369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  <a:solidFill>
            <a:srgbClr val="828E0E"/>
          </a:solidFill>
        </p:spPr>
        <p:txBody>
          <a:bodyPr anchor="ctr"/>
          <a:lstStyle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  <a:solidFill>
            <a:srgbClr val="CADB2A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19191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6324600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rgbClr val="191919"/>
                </a:solidFill>
              </a:rPr>
              <a:t>www.</a:t>
            </a:r>
            <a:r>
              <a:rPr lang="es-ES" sz="1400" dirty="0" smtClean="0">
                <a:solidFill>
                  <a:srgbClr val="828E0E"/>
                </a:solidFill>
              </a:rPr>
              <a:t>moveus-project</a:t>
            </a:r>
            <a:r>
              <a:rPr lang="es-ES" sz="1400" dirty="0" smtClean="0">
                <a:solidFill>
                  <a:srgbClr val="191919"/>
                </a:solidFill>
              </a:rPr>
              <a:t>.eu</a:t>
            </a:r>
            <a:endParaRPr lang="en-US" sz="1400" dirty="0">
              <a:solidFill>
                <a:srgbClr val="191919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6705600" y="63246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2470591-ECA6-40AF-8DB2-01143183E9A3}" type="slidenum">
              <a:rPr lang="es-ES" sz="1400" smtClean="0">
                <a:solidFill>
                  <a:srgbClr val="191919"/>
                </a:solidFill>
              </a:rPr>
              <a:pPr algn="r"/>
              <a:t>‹N›</a:t>
            </a:fld>
            <a:endParaRPr lang="es-ES" sz="1400" dirty="0">
              <a:solidFill>
                <a:srgbClr val="191919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828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  <p:pic>
        <p:nvPicPr>
          <p:cNvPr id="12" name="Picture 11" descr="logo_MOVeUS_v4_fina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4519" y="609600"/>
            <a:ext cx="4674962" cy="8382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 descr="cosas_gris.png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828E0E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733800" y="6428231"/>
            <a:ext cx="3401575" cy="277369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rgbClr val="191919"/>
                </a:solidFill>
              </a:defRPr>
            </a:lvl1pPr>
            <a:lvl2pPr>
              <a:buClr>
                <a:schemeClr val="bg1"/>
              </a:buClr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rgbClr val="7FB32A"/>
                </a:solidFill>
              </a:defRPr>
            </a:lvl3pPr>
            <a:lvl4pPr>
              <a:defRPr sz="20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rgbClr val="828E0E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4800"/>
            <a:ext cx="5867400" cy="1066800"/>
          </a:xfrm>
        </p:spPr>
        <p:txBody>
          <a:bodyPr anchor="b"/>
          <a:lstStyle>
            <a:lvl1pPr algn="l">
              <a:defRPr sz="2800">
                <a:solidFill>
                  <a:srgbClr val="828E0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24600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rgbClr val="191919"/>
                </a:solidFill>
              </a:rPr>
              <a:t>www.</a:t>
            </a:r>
            <a:r>
              <a:rPr lang="es-ES" sz="1400" dirty="0" smtClean="0">
                <a:solidFill>
                  <a:srgbClr val="828E0E"/>
                </a:solidFill>
              </a:rPr>
              <a:t>moveus-project</a:t>
            </a:r>
            <a:r>
              <a:rPr lang="es-ES" sz="1400" dirty="0" smtClean="0">
                <a:solidFill>
                  <a:srgbClr val="191919"/>
                </a:solidFill>
              </a:rPr>
              <a:t>.eu</a:t>
            </a:r>
            <a:endParaRPr lang="en-US" sz="1400" dirty="0">
              <a:solidFill>
                <a:srgbClr val="191919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0" y="63246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2470591-ECA6-40AF-8DB2-01143183E9A3}" type="slidenum">
              <a:rPr lang="es-ES" sz="1400" smtClean="0">
                <a:solidFill>
                  <a:srgbClr val="191919"/>
                </a:solidFill>
              </a:rPr>
              <a:pPr algn="r"/>
              <a:t>‹N›</a:t>
            </a:fld>
            <a:endParaRPr lang="es-ES" sz="1400" dirty="0">
              <a:solidFill>
                <a:srgbClr val="191919"/>
              </a:solidFill>
            </a:endParaRPr>
          </a:p>
        </p:txBody>
      </p:sp>
      <p:pic>
        <p:nvPicPr>
          <p:cNvPr id="11" name="Picture 10" descr="cosas_gris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828E0E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733800" y="6428231"/>
            <a:ext cx="3401575" cy="277369"/>
          </a:xfrm>
          <a:prstGeom prst="rect">
            <a:avLst/>
          </a:prstGeom>
          <a:effectLst/>
        </p:spPr>
      </p:pic>
      <p:sp>
        <p:nvSpPr>
          <p:cNvPr id="10" name="Rectangle 9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828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224462"/>
            <a:ext cx="5486400" cy="338138"/>
          </a:xfrm>
          <a:solidFill>
            <a:srgbClr val="CADB2A"/>
          </a:solidFill>
        </p:spPr>
        <p:txBody>
          <a:bodyPr anchor="b"/>
          <a:lstStyle>
            <a:lvl1pPr algn="l">
              <a:defRPr sz="1600" b="0">
                <a:solidFill>
                  <a:srgbClr val="8E2AD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1600200"/>
            <a:ext cx="5486400" cy="3581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562600"/>
            <a:ext cx="5486400" cy="457200"/>
          </a:xfrm>
        </p:spPr>
        <p:txBody>
          <a:bodyPr/>
          <a:lstStyle>
            <a:lvl1pPr marL="0" indent="0">
              <a:buNone/>
              <a:defRPr sz="1400">
                <a:solidFill>
                  <a:srgbClr val="8E2ADB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57200" y="6324600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rgbClr val="191919"/>
                </a:solidFill>
              </a:rPr>
              <a:t>www.</a:t>
            </a:r>
            <a:r>
              <a:rPr lang="es-ES" sz="1400" dirty="0" smtClean="0">
                <a:solidFill>
                  <a:srgbClr val="828E0E"/>
                </a:solidFill>
              </a:rPr>
              <a:t>moveus-project</a:t>
            </a:r>
            <a:r>
              <a:rPr lang="es-ES" sz="1400" dirty="0" smtClean="0">
                <a:solidFill>
                  <a:srgbClr val="191919"/>
                </a:solidFill>
              </a:rPr>
              <a:t>.eu</a:t>
            </a:r>
            <a:endParaRPr lang="en-US" sz="1400" dirty="0">
              <a:solidFill>
                <a:srgbClr val="191919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858000" y="63246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2470591-ECA6-40AF-8DB2-01143183E9A3}" type="slidenum">
              <a:rPr lang="es-ES" sz="1400" smtClean="0">
                <a:solidFill>
                  <a:srgbClr val="191919"/>
                </a:solidFill>
              </a:rPr>
              <a:pPr algn="r"/>
              <a:t>‹N›</a:t>
            </a:fld>
            <a:endParaRPr lang="es-ES" sz="1400" dirty="0">
              <a:solidFill>
                <a:srgbClr val="191919"/>
              </a:solidFill>
            </a:endParaRPr>
          </a:p>
        </p:txBody>
      </p:sp>
      <p:sp>
        <p:nvSpPr>
          <p:cNvPr id="23" name="Title 6"/>
          <p:cNvSpPr txBox="1">
            <a:spLocks/>
          </p:cNvSpPr>
          <p:nvPr userDrawn="1"/>
        </p:nvSpPr>
        <p:spPr>
          <a:xfrm>
            <a:off x="457200" y="427038"/>
            <a:ext cx="5703566" cy="7921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>
              <a:defRPr sz="2800">
                <a:solidFill>
                  <a:srgbClr val="191919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0" hasCustomPrompt="1"/>
          </p:nvPr>
        </p:nvSpPr>
        <p:spPr>
          <a:xfrm>
            <a:off x="457200" y="304800"/>
            <a:ext cx="5867400" cy="1066800"/>
          </a:xfrm>
        </p:spPr>
        <p:txBody>
          <a:bodyPr anchor="b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3200">
                <a:solidFill>
                  <a:srgbClr val="828E0E"/>
                </a:solidFill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Click to edit Master title style</a:t>
            </a:r>
            <a:endParaRPr lang="es-ES" dirty="0"/>
          </a:p>
        </p:txBody>
      </p:sp>
      <p:pic>
        <p:nvPicPr>
          <p:cNvPr id="11" name="Picture 10" descr="cosas_gris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828E0E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733800" y="6428231"/>
            <a:ext cx="3401575" cy="277369"/>
          </a:xfrm>
          <a:prstGeom prst="rect">
            <a:avLst/>
          </a:prstGeom>
          <a:effectLst/>
        </p:spPr>
      </p:pic>
      <p:sp>
        <p:nvSpPr>
          <p:cNvPr id="12" name="Rectangle 11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828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58506-1771-492A-8F05-236511D232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4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5867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239592-4186-4298-8335-FCC810C624B6}" type="slidenum">
              <a:rPr lang="es-ES" smtClean="0"/>
              <a:pPr/>
              <a:t>‹N›</a:t>
            </a:fld>
            <a:endParaRPr lang="es-E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457200" y="6324600"/>
            <a:ext cx="5867400" cy="3810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191919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1371600"/>
            <a:ext cx="8686800" cy="76200"/>
          </a:xfrm>
          <a:prstGeom prst="rect">
            <a:avLst/>
          </a:prstGeom>
          <a:solidFill>
            <a:srgbClr val="828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angle 15"/>
          <p:cNvSpPr/>
          <p:nvPr userDrawn="1"/>
        </p:nvSpPr>
        <p:spPr>
          <a:xfrm>
            <a:off x="0" y="1371600"/>
            <a:ext cx="457200" cy="76200"/>
          </a:xfrm>
          <a:prstGeom prst="rect">
            <a:avLst/>
          </a:prstGeom>
          <a:solidFill>
            <a:srgbClr val="CAD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8" descr="logo_MOVeUS_v4_final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553200" y="304800"/>
            <a:ext cx="2124979" cy="381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7" r:id="rId4"/>
    <p:sldLayoutId id="2147483660" r:id="rId5"/>
    <p:sldLayoutId id="2147483662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2600325" algn="l"/>
        </a:tabLst>
        <a:defRPr sz="3600" i="0" kern="1200">
          <a:solidFill>
            <a:srgbClr val="828E0E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3968" y="5943600"/>
            <a:ext cx="467032" cy="381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5943600"/>
            <a:ext cx="571528" cy="381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" name="Rectangle 21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828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6330" y="4340795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>
                <a:solidFill>
                  <a:srgbClr val="828E0E"/>
                </a:solidFill>
              </a:rPr>
              <a:t>Presentazione Secondo Living Lab di Genova</a:t>
            </a:r>
          </a:p>
          <a:p>
            <a:pPr algn="ctr"/>
            <a:r>
              <a:rPr lang="es-ES_tradnl" sz="2400" b="1" dirty="0" smtClean="0">
                <a:solidFill>
                  <a:srgbClr val="828E0E"/>
                </a:solidFill>
              </a:rPr>
              <a:t>Marco Troglia </a:t>
            </a:r>
            <a:r>
              <a:rPr lang="es-ES_tradnl" sz="2400" dirty="0" smtClean="0">
                <a:solidFill>
                  <a:srgbClr val="828E0E"/>
                </a:solidFill>
              </a:rPr>
              <a:t>– Quaeryon srl – Labs Director</a:t>
            </a:r>
          </a:p>
          <a:p>
            <a:pPr algn="ctr"/>
            <a:r>
              <a:rPr lang="es-ES_tradnl" sz="2400" dirty="0" smtClean="0">
                <a:solidFill>
                  <a:srgbClr val="828E0E"/>
                </a:solidFill>
              </a:rPr>
              <a:t> Mobile: +39.335.6837485 marco.troglia@quaeryon.com</a:t>
            </a:r>
            <a:endParaRPr lang="es-ES" sz="2400" dirty="0">
              <a:solidFill>
                <a:srgbClr val="828E0E"/>
              </a:solidFill>
            </a:endParaRPr>
          </a:p>
        </p:txBody>
      </p:sp>
      <p:sp>
        <p:nvSpPr>
          <p:cNvPr id="16" name="Date Placeholder 3"/>
          <p:cNvSpPr txBox="1">
            <a:spLocks/>
          </p:cNvSpPr>
          <p:nvPr/>
        </p:nvSpPr>
        <p:spPr>
          <a:xfrm>
            <a:off x="3695700" y="579120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C426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28E0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moveus-project</a:t>
            </a: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.eu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57300" y="27432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latin typeface="Verdana" pitchFamily="34" charset="0"/>
                <a:cs typeface="Verdana" pitchFamily="34" charset="0"/>
              </a:rPr>
              <a:t>ICT cloud-based platform</a:t>
            </a:r>
            <a:br>
              <a:rPr lang="en-GB" sz="2000" i="1" dirty="0" smtClean="0">
                <a:latin typeface="Verdana" pitchFamily="34" charset="0"/>
                <a:cs typeface="Verdana" pitchFamily="34" charset="0"/>
              </a:rPr>
            </a:br>
            <a:r>
              <a:rPr lang="en-GB" sz="2000" i="1" dirty="0" smtClean="0">
                <a:latin typeface="Verdana" pitchFamily="34" charset="0"/>
                <a:cs typeface="Verdana" pitchFamily="34" charset="0"/>
              </a:rPr>
              <a:t> and mobility services available,</a:t>
            </a:r>
          </a:p>
          <a:p>
            <a:pPr algn="ctr"/>
            <a:r>
              <a:rPr lang="en-GB" sz="2000" i="1" dirty="0" smtClean="0">
                <a:latin typeface="Verdana" pitchFamily="34" charset="0"/>
                <a:cs typeface="Verdana" pitchFamily="34" charset="0"/>
              </a:rPr>
              <a:t> universal and safe for all users</a:t>
            </a:r>
            <a:endParaRPr lang="es-ES" sz="2000" dirty="0">
              <a:solidFill>
                <a:srgbClr val="191919"/>
              </a:solidFill>
            </a:endParaRPr>
          </a:p>
        </p:txBody>
      </p:sp>
      <p:pic>
        <p:nvPicPr>
          <p:cNvPr id="9" name="Picture 8" descr="logo_MOVeUS_v4_fina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2021" y="1371600"/>
            <a:ext cx="5099958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AD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52400"/>
            <a:ext cx="9144000" cy="152400"/>
          </a:xfrm>
          <a:prstGeom prst="rect">
            <a:avLst/>
          </a:prstGeom>
          <a:solidFill>
            <a:srgbClr val="EEF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BC562"/>
              </a:solidFill>
            </a:endParaRPr>
          </a:p>
        </p:txBody>
      </p:sp>
      <p:pic>
        <p:nvPicPr>
          <p:cNvPr id="21" name="Picture 20" descr="cosas_gris.png"/>
          <p:cNvPicPr>
            <a:picLocks noChangeAspect="1"/>
          </p:cNvPicPr>
          <p:nvPr/>
        </p:nvPicPr>
        <p:blipFill>
          <a:blip r:embed="rId6">
            <a:lum/>
          </a:blip>
          <a:stretch>
            <a:fillRect/>
          </a:stretch>
        </p:blipFill>
        <p:spPr>
          <a:xfrm rot="5400000">
            <a:off x="-1738148" y="3566948"/>
            <a:ext cx="4780503" cy="389808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Altri soggetti coinvolti</a:t>
            </a:r>
            <a:endParaRPr lang="it-IT" sz="2400" b="1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524000"/>
            <a:ext cx="8222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Nel </a:t>
            </a:r>
            <a:r>
              <a:rPr lang="it-IT" u="sng" dirty="0" smtClean="0"/>
              <a:t>modello completo </a:t>
            </a:r>
            <a:r>
              <a:rPr lang="it-IT" dirty="0" smtClean="0"/>
              <a:t>degli INCENTIVI esistono </a:t>
            </a:r>
            <a:r>
              <a:rPr lang="it-IT" b="1" dirty="0" smtClean="0"/>
              <a:t>altri due tipi di utilizzatori </a:t>
            </a:r>
            <a:r>
              <a:rPr lang="it-IT" dirty="0" smtClean="0"/>
              <a:t>che </a:t>
            </a:r>
            <a:r>
              <a:rPr lang="it-IT" dirty="0"/>
              <a:t>usano MoveUs come ulteriore </a:t>
            </a:r>
            <a:r>
              <a:rPr lang="it-IT" dirty="0" smtClean="0"/>
              <a:t>canale:</a:t>
            </a:r>
          </a:p>
          <a:p>
            <a:pPr algn="just"/>
            <a:endParaRPr lang="it-IT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Tipo 5</a:t>
            </a:r>
            <a:r>
              <a:rPr lang="it-IT" dirty="0" smtClean="0"/>
              <a:t>: Coloro che erogano COUPONS, ad esempio le note società di </a:t>
            </a:r>
            <a:r>
              <a:rPr lang="it-IT" dirty="0" err="1" smtClean="0"/>
              <a:t>couponing</a:t>
            </a:r>
            <a:endParaRPr lang="it-IT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Tipo 6</a:t>
            </a:r>
            <a:r>
              <a:rPr lang="it-IT" dirty="0" smtClean="0"/>
              <a:t>: Coloro che fanno PUBBLICITA'</a:t>
            </a:r>
          </a:p>
        </p:txBody>
      </p:sp>
    </p:spTree>
    <p:extLst>
      <p:ext uri="{BB962C8B-B14F-4D97-AF65-F5344CB8AC3E}">
        <p14:creationId xmlns:p14="http://schemas.microsoft.com/office/powerpoint/2010/main" val="42328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Le REGOLE </a:t>
            </a:r>
            <a:r>
              <a:rPr lang="it-IT" sz="2400" b="1" u="sng" dirty="0" smtClean="0">
                <a:ea typeface="+mn-ea"/>
                <a:cs typeface="ＭＳ Ｐゴシック" charset="-128"/>
              </a:rPr>
              <a:t>basate su INCENTIVI NEGATIVI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676400"/>
            <a:ext cx="82224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Road </a:t>
            </a:r>
            <a:r>
              <a:rPr lang="it-IT" b="1" dirty="0" err="1" smtClean="0"/>
              <a:t>Pricing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significa far pagare per guidare in una zona particolare o su una strada o su una corsia; per esempio Area </a:t>
            </a:r>
            <a:r>
              <a:rPr lang="it-IT" dirty="0" err="1" smtClean="0"/>
              <a:t>pricing</a:t>
            </a:r>
            <a:r>
              <a:rPr lang="it-IT" dirty="0" smtClean="0"/>
              <a:t>, </a:t>
            </a:r>
            <a:r>
              <a:rPr lang="it-IT" dirty="0" err="1" smtClean="0"/>
              <a:t>Cordon</a:t>
            </a:r>
            <a:r>
              <a:rPr lang="it-IT" dirty="0" smtClean="0"/>
              <a:t> </a:t>
            </a:r>
            <a:r>
              <a:rPr lang="it-IT" dirty="0" err="1" smtClean="0"/>
              <a:t>pricing</a:t>
            </a:r>
            <a:r>
              <a:rPr lang="it-IT" dirty="0" smtClean="0"/>
              <a:t> (Milano, Londra), </a:t>
            </a:r>
            <a:r>
              <a:rPr lang="it-IT" dirty="0" err="1" smtClean="0"/>
              <a:t>Congestion</a:t>
            </a:r>
            <a:r>
              <a:rPr lang="it-IT" dirty="0" smtClean="0"/>
              <a:t> </a:t>
            </a:r>
            <a:r>
              <a:rPr lang="it-IT" dirty="0" err="1" smtClean="0"/>
              <a:t>pricing</a:t>
            </a:r>
            <a:r>
              <a:rPr lang="it-IT" dirty="0" smtClean="0"/>
              <a:t>, pedaggi stradali, sconti per auto con più passeggeri (HOV), crediti di mobilità,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err="1" smtClean="0"/>
              <a:t>Distance-Based</a:t>
            </a:r>
            <a:r>
              <a:rPr lang="it-IT" b="1" dirty="0" smtClean="0"/>
              <a:t> </a:t>
            </a:r>
            <a:r>
              <a:rPr lang="it-IT" b="1" dirty="0" err="1" smtClean="0"/>
              <a:t>Pricing</a:t>
            </a:r>
            <a:r>
              <a:rPr lang="it-IT" dirty="0" smtClean="0"/>
              <a:t>: significa far pagare i guidatori sulla base dei percorsi effettuati; per esempio assicurazioni PAYD (</a:t>
            </a:r>
            <a:r>
              <a:rPr lang="it-IT" dirty="0" err="1" smtClean="0"/>
              <a:t>Pay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Drive), licenze e tasse basate sulle percorrenze e non in cifra fissa, etc.;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Parking </a:t>
            </a:r>
            <a:r>
              <a:rPr lang="it-IT" b="1" dirty="0" err="1" smtClean="0"/>
              <a:t>Pricing</a:t>
            </a:r>
            <a:r>
              <a:rPr lang="it-IT" dirty="0" smtClean="0"/>
              <a:t>: sosta a pagamento;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Tasse sui combustibili fossili e sulla CO2 generata</a:t>
            </a:r>
            <a:r>
              <a:rPr lang="it-IT" dirty="0"/>
              <a:t>: imposte sulla base delle quantità </a:t>
            </a:r>
            <a:r>
              <a:rPr lang="it-IT" dirty="0" smtClean="0"/>
              <a:t>di componenti fossili contenuti nel carburante e </a:t>
            </a:r>
            <a:r>
              <a:rPr lang="it-IT" dirty="0"/>
              <a:t>quindi sulle emissioni di anidride </a:t>
            </a:r>
            <a:r>
              <a:rPr lang="it-IT" dirty="0" smtClean="0"/>
              <a:t>carbonica.</a:t>
            </a:r>
            <a:endParaRPr lang="it-IT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200400" y="5188184"/>
            <a:ext cx="2819400" cy="755416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30000"/>
              </a:spcBef>
            </a:pPr>
            <a:r>
              <a:rPr lang="it-IT" altLang="it-IT" sz="2000" dirty="0">
                <a:ea typeface="ヒラギノ角ゴ Pro W3" charset="-128"/>
              </a:rPr>
              <a:t> </a:t>
            </a:r>
            <a:r>
              <a:rPr lang="it-IT" altLang="it-IT" sz="2000" b="1" dirty="0" smtClean="0">
                <a:ea typeface="ヒラギノ角ゴ Pro W3" charset="-128"/>
              </a:rPr>
              <a:t>non li prenderemo in considerazione</a:t>
            </a:r>
            <a:endParaRPr lang="it-IT" altLang="it-IT" sz="2000" b="1" dirty="0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718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Incentivi Finanziari per i Pendolari: </a:t>
            </a:r>
            <a:r>
              <a:rPr lang="it-IT" dirty="0"/>
              <a:t>tali misure possono essere attuate per incoraggiare l'uso di modi di trasporto più efficienti per i pendolari. Essi comprendono diversi tipi di </a:t>
            </a:r>
            <a:r>
              <a:rPr lang="it-IT" dirty="0" smtClean="0"/>
              <a:t>misure: contributi </a:t>
            </a:r>
            <a:r>
              <a:rPr lang="it-IT" dirty="0"/>
              <a:t>in denaro a chi non usa l'auto privata, rimborso dell'abbonamento ai mezzi pubblici, etc</a:t>
            </a:r>
            <a:r>
              <a:rPr lang="it-IT" dirty="0" smtClean="0"/>
              <a:t>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Telelavoro</a:t>
            </a:r>
            <a:r>
              <a:rPr lang="it-IT" dirty="0"/>
              <a:t>: lavorare senza essere al posto di lavoro usuale;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Priorità agli HOV (High </a:t>
            </a:r>
            <a:r>
              <a:rPr lang="it-IT" b="1" dirty="0" err="1" smtClean="0"/>
              <a:t>Occupancy</a:t>
            </a:r>
            <a:r>
              <a:rPr lang="it-IT" b="1" dirty="0" smtClean="0"/>
              <a:t> </a:t>
            </a:r>
            <a:r>
              <a:rPr lang="it-IT" b="1" dirty="0" err="1" smtClean="0"/>
              <a:t>Vehicle</a:t>
            </a:r>
            <a:r>
              <a:rPr lang="it-IT" b="1" dirty="0" smtClean="0"/>
              <a:t>):</a:t>
            </a:r>
            <a:r>
              <a:rPr lang="it-IT" dirty="0"/>
              <a:t> strategie che danno priorità ai veicoli occupati da più di una persona, </a:t>
            </a:r>
            <a:r>
              <a:rPr lang="it-IT" dirty="0" smtClean="0"/>
              <a:t>quali gli autobus ed il car </a:t>
            </a:r>
            <a:r>
              <a:rPr lang="it-IT" dirty="0" err="1"/>
              <a:t>pooling</a:t>
            </a:r>
            <a:r>
              <a:rPr lang="it-IT" dirty="0"/>
              <a:t>; essi includono corsie </a:t>
            </a:r>
            <a:r>
              <a:rPr lang="it-IT" dirty="0" smtClean="0"/>
              <a:t>riservate agli HOV in strade ed autostrade, parcheggi riservati, priorità ai semafori,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al Trasporto Pubblico</a:t>
            </a:r>
            <a:r>
              <a:rPr lang="it-IT" dirty="0" smtClean="0"/>
              <a:t>: incoraggiamento all'uso del trasporto pubblico con incentivi vari quali ad esempio il miglioramento del servizio, delle fermate, la riduzione dei prezzi del biglietto, la bigliettazione integrata, parcheggi di interscambio,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per muoversi a piedi o in bicicletta</a:t>
            </a:r>
            <a:r>
              <a:rPr lang="it-IT" dirty="0" smtClean="0"/>
              <a:t>:  </a:t>
            </a:r>
            <a:r>
              <a:rPr lang="it-IT" dirty="0"/>
              <a:t>rappresenta una parte molto importante della mobilità dolce in quanto permette di ottenere forti risparmi energetici e riduzione dei costi; essi comprendono il </a:t>
            </a:r>
            <a:r>
              <a:rPr lang="it-IT" dirty="0" smtClean="0"/>
              <a:t>miglioramento dei </a:t>
            </a:r>
            <a:r>
              <a:rPr lang="it-IT" dirty="0"/>
              <a:t>parcheggi per biciclette, </a:t>
            </a:r>
            <a:r>
              <a:rPr lang="it-IT" dirty="0" smtClean="0"/>
              <a:t>delle piste </a:t>
            </a:r>
            <a:r>
              <a:rPr lang="it-IT" dirty="0"/>
              <a:t>ciclabili e Zone a Traffico Limitato, </a:t>
            </a:r>
            <a:r>
              <a:rPr lang="it-IT" dirty="0" smtClean="0"/>
              <a:t>con servizi </a:t>
            </a:r>
            <a:r>
              <a:rPr lang="it-IT" dirty="0"/>
              <a:t>di bike </a:t>
            </a:r>
            <a:r>
              <a:rPr lang="it-IT" dirty="0" err="1"/>
              <a:t>sharing</a:t>
            </a:r>
            <a:r>
              <a:rPr lang="it-IT" dirty="0"/>
              <a:t> pubblici e </a:t>
            </a:r>
            <a:r>
              <a:rPr lang="it-IT" dirty="0" smtClean="0"/>
              <a:t>privati.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Le REGOLE </a:t>
            </a:r>
            <a:r>
              <a:rPr lang="it-IT" sz="2400" b="1" u="sng" dirty="0" smtClean="0">
                <a:ea typeface="+mn-ea"/>
                <a:cs typeface="ＭＳ Ｐゴシック" charset="-128"/>
              </a:rPr>
              <a:t>basate su INCENTIVI POSITIVI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4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L'impatto sulla Mobilità degli Incentivi Positivi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850154"/>
              </p:ext>
            </p:extLst>
          </p:nvPr>
        </p:nvGraphicFramePr>
        <p:xfrm>
          <a:off x="152403" y="1500540"/>
          <a:ext cx="8839191" cy="5067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7639"/>
                <a:gridCol w="364738"/>
                <a:gridCol w="377740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  <a:gridCol w="440698"/>
              </a:tblGrid>
              <a:tr h="66077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 smtClean="0">
                          <a:effectLst/>
                          <a:latin typeface="+mj-lt"/>
                        </a:rPr>
                        <a:t>Descrizione</a:t>
                      </a: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Incentivi Finanziari per i Pendolari</a:t>
                      </a: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Telelavoro</a:t>
                      </a:r>
                      <a:endParaRPr lang="it-IT" sz="1400" b="1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Priorità agli HOV (High </a:t>
                      </a:r>
                      <a:r>
                        <a:rPr lang="it-IT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Occupancy</a:t>
                      </a: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Vehicle</a:t>
                      </a: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it-IT" sz="1400" b="1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Incentivi al Trasporto Pubblico</a:t>
                      </a:r>
                      <a:endParaRPr lang="it-IT" sz="1400" b="1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Incentivi per muoversi a piedi o in bicicletta</a:t>
                      </a:r>
                      <a:endParaRPr lang="it-IT" sz="1400" b="1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19259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 anchor="ctr">
                    <a:solidFill>
                      <a:srgbClr val="7FB32A"/>
                    </a:solidFill>
                  </a:tcPr>
                </a:tc>
              </a:tr>
              <a:tr h="1925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Riduce il traffico locale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Riduce i picchi di traffico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Sposta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traffico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periodi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picco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periodi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morbida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Sposta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viaggi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veicoli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privati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alternativi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Riduce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domanda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viaggio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</a:t>
                      </a:r>
                      <a:r>
                        <a:rPr lang="es-E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il trasporto pubblico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 l'uso della bicicletta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 gli spostamenti a piedi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</a:t>
                      </a:r>
                      <a:r>
                        <a:rPr lang="es-E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il </a:t>
                      </a: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car/bike </a:t>
                      </a:r>
                      <a:r>
                        <a:rPr lang="es-ES" sz="14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sharing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 il car-pooling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 il Telelavoro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7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Riduce il</a:t>
                      </a:r>
                      <a:r>
                        <a:rPr lang="es-E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traffico merci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400" dirty="0">
                        <a:solidFill>
                          <a:srgbClr val="595959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ttangolo arrotondato 10"/>
          <p:cNvSpPr/>
          <p:nvPr/>
        </p:nvSpPr>
        <p:spPr>
          <a:xfrm>
            <a:off x="8153400" y="2438397"/>
            <a:ext cx="381000" cy="4114804"/>
          </a:xfrm>
          <a:prstGeom prst="roundRect">
            <a:avLst/>
          </a:prstGeom>
          <a:solidFill>
            <a:srgbClr val="9BC562">
              <a:alpha val="2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arrotondato 12"/>
          <p:cNvSpPr/>
          <p:nvPr/>
        </p:nvSpPr>
        <p:spPr>
          <a:xfrm>
            <a:off x="2895599" y="2438400"/>
            <a:ext cx="381000" cy="4114804"/>
          </a:xfrm>
          <a:prstGeom prst="roundRect">
            <a:avLst/>
          </a:prstGeom>
          <a:solidFill>
            <a:srgbClr val="9BC562">
              <a:alpha val="2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4191000" y="2438399"/>
            <a:ext cx="381000" cy="4114804"/>
          </a:xfrm>
          <a:prstGeom prst="roundRect">
            <a:avLst/>
          </a:prstGeom>
          <a:solidFill>
            <a:srgbClr val="9BC562">
              <a:alpha val="2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5486400" y="2438398"/>
            <a:ext cx="381000" cy="4114804"/>
          </a:xfrm>
          <a:prstGeom prst="roundRect">
            <a:avLst/>
          </a:prstGeom>
          <a:solidFill>
            <a:srgbClr val="9BC562">
              <a:alpha val="2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arrotondato 15"/>
          <p:cNvSpPr/>
          <p:nvPr/>
        </p:nvSpPr>
        <p:spPr>
          <a:xfrm>
            <a:off x="6858000" y="2438397"/>
            <a:ext cx="381000" cy="4114804"/>
          </a:xfrm>
          <a:prstGeom prst="roundRect">
            <a:avLst/>
          </a:prstGeom>
          <a:solidFill>
            <a:srgbClr val="9BC562">
              <a:alpha val="2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5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</a:t>
            </a:r>
            <a:r>
              <a:rPr lang="it-IT" b="1" dirty="0"/>
              <a:t>MONETARI</a:t>
            </a:r>
            <a:r>
              <a:rPr lang="it-IT" dirty="0"/>
              <a:t>: è vero e proprio denaro, spendibile ovunque (non vincolato) oppure solo in luoghi “convenzionati” (vincolati)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INCENTIVI in NATURA</a:t>
            </a:r>
            <a:r>
              <a:rPr lang="it-IT" dirty="0"/>
              <a:t>: si presentano sotto forma di beni o servizi spendibili in luoghi “convenzionati”; possono essere anche sconti su beni e servizi: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INCENTIVI in CREDITI</a:t>
            </a:r>
            <a:r>
              <a:rPr lang="it-IT" dirty="0"/>
              <a:t>: sono punti che vengono guadagnati sulla base dell’adozione di particolari comportamenti di mobilità sostenibile e concorrono a definire il “</a:t>
            </a:r>
            <a:r>
              <a:rPr lang="it-IT" b="1" dirty="0"/>
              <a:t>Cittadino Modello</a:t>
            </a:r>
            <a:r>
              <a:rPr lang="it-IT" dirty="0"/>
              <a:t>”; i punti hanno il vantaggio di poter essere considerati una </a:t>
            </a:r>
            <a:r>
              <a:rPr lang="it-IT" u="sng" dirty="0"/>
              <a:t>"valuta comune"; </a:t>
            </a:r>
            <a:r>
              <a:rPr lang="it-IT" dirty="0"/>
              <a:t>sono associati a </a:t>
            </a:r>
            <a:r>
              <a:rPr lang="it-IT" u="sng" dirty="0"/>
              <a:t>premi tangibili</a:t>
            </a:r>
            <a:r>
              <a:rPr lang="it-IT" dirty="0"/>
              <a:t>, spesso </a:t>
            </a:r>
            <a:r>
              <a:rPr lang="it-IT" u="sng" dirty="0"/>
              <a:t>offerti da terze parti</a:t>
            </a:r>
            <a:r>
              <a:rPr lang="it-IT" dirty="0"/>
              <a:t>, e risultano particolarmente attrattivi se </a:t>
            </a:r>
            <a:r>
              <a:rPr lang="it-IT" u="sng" dirty="0"/>
              <a:t>sostituiscono beni e servizi non voluttuari </a:t>
            </a:r>
            <a:r>
              <a:rPr lang="it-IT" dirty="0"/>
              <a:t>oppure ne diminuiscono il prezzo (es. polizza di assicurazione dell'auto). </a:t>
            </a:r>
            <a:endParaRPr lang="it-IT" b="1" dirty="0" smtClean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Sensibilità personale al valore degli incentivi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104833"/>
              </p:ext>
            </p:extLst>
          </p:nvPr>
        </p:nvGraphicFramePr>
        <p:xfrm>
          <a:off x="609601" y="4846931"/>
          <a:ext cx="8153399" cy="155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2764"/>
                <a:gridCol w="1796789"/>
                <a:gridCol w="1721923"/>
                <a:gridCol w="1721923"/>
              </a:tblGrid>
              <a:tr h="45378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Descrizione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</a:t>
                      </a:r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Monetari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 in Natura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 in Crediti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281859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Valore</a:t>
                      </a: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giornaliero</a:t>
                      </a: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mensile</a:t>
                      </a: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Beni o servizi di interesse # 1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Beni o servizi di interesse # 2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marL="0" indent="-42545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Beni o servizi di interesse # 3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1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/>
              <a:t>Incentivi Finanziari per i Pendolari: </a:t>
            </a:r>
            <a:r>
              <a:rPr lang="it-IT" dirty="0"/>
              <a:t>tali misure possono essere attuate per incoraggiare l'uso di modi di trasporto più efficienti per i pendolari. Essi comprendono diversi tipi di misure: </a:t>
            </a:r>
            <a:r>
              <a:rPr lang="it-IT" dirty="0" smtClean="0"/>
              <a:t>contributi </a:t>
            </a:r>
            <a:r>
              <a:rPr lang="it-IT" dirty="0"/>
              <a:t>in denaro a chi non usa l'auto privata, rimborso dell'abbonamento ai mezzi pubblici, etc</a:t>
            </a:r>
            <a:r>
              <a:rPr lang="it-IT" dirty="0" smtClean="0"/>
              <a:t>.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Incentivi Finanziari per i Pendolari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203271"/>
              </p:ext>
            </p:extLst>
          </p:nvPr>
        </p:nvGraphicFramePr>
        <p:xfrm>
          <a:off x="464344" y="2682609"/>
          <a:ext cx="8298656" cy="2767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856"/>
                <a:gridCol w="2362200"/>
                <a:gridCol w="2305380"/>
                <a:gridCol w="2495220"/>
              </a:tblGrid>
              <a:tr h="45378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Descrizione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Rimborso dell'abbonamento al TP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2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n</a:t>
                      </a:r>
                    </a:p>
                    <a:p>
                      <a:pPr marL="34925" indent="-349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281859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eroga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Datore di lavoro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Beneficiari degli incentivi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Personale 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201396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Regole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Usate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il TP per andare al lavoro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Abbonamento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 TP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 di incentivo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Monetario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marL="0" indent="-42545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Eventuali problemi, punti di attenzione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6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 smtClean="0"/>
              <a:t>Telelavoro</a:t>
            </a:r>
            <a:r>
              <a:rPr lang="it-IT" dirty="0"/>
              <a:t>: lavorare senza essere al posto di lavoro </a:t>
            </a:r>
            <a:r>
              <a:rPr lang="it-IT" dirty="0" smtClean="0"/>
              <a:t>usuale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Telelavoro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92987"/>
              </p:ext>
            </p:extLst>
          </p:nvPr>
        </p:nvGraphicFramePr>
        <p:xfrm>
          <a:off x="464344" y="2133600"/>
          <a:ext cx="8298656" cy="2977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856"/>
                <a:gridCol w="2362200"/>
                <a:gridCol w="2305380"/>
                <a:gridCol w="2495220"/>
              </a:tblGrid>
              <a:tr h="45378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Descrizione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Lavorare a casa 5 giorni al mese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2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n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281859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eroga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Datore di lavoro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Beneficiari degli incentivi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201396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Regole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Lavorare a casa 5 giorni/mese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Indiretto: risparmio di tempo e costi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 trasporto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 di incentivo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natura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marL="0" indent="-42545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Eventuali problemi, punti di attenzione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0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 smtClean="0"/>
              <a:t>Priorità agli HOV (High </a:t>
            </a:r>
            <a:r>
              <a:rPr lang="it-IT" b="1" dirty="0" err="1" smtClean="0"/>
              <a:t>Occupancy</a:t>
            </a:r>
            <a:r>
              <a:rPr lang="it-IT" b="1" dirty="0" smtClean="0"/>
              <a:t> </a:t>
            </a:r>
            <a:r>
              <a:rPr lang="it-IT" b="1" dirty="0" err="1" smtClean="0"/>
              <a:t>Vehicle</a:t>
            </a:r>
            <a:r>
              <a:rPr lang="it-IT" b="1" dirty="0" smtClean="0"/>
              <a:t>):</a:t>
            </a:r>
            <a:r>
              <a:rPr lang="it-IT" dirty="0"/>
              <a:t> strategie che danno priorità ai veicoli occupati da più di una persona, </a:t>
            </a:r>
            <a:r>
              <a:rPr lang="it-IT" dirty="0" smtClean="0"/>
              <a:t>quali gli autobus ed il car </a:t>
            </a:r>
            <a:r>
              <a:rPr lang="it-IT" dirty="0" err="1"/>
              <a:t>pooling</a:t>
            </a:r>
            <a:r>
              <a:rPr lang="it-IT" dirty="0"/>
              <a:t>; essi includono corsie </a:t>
            </a:r>
            <a:r>
              <a:rPr lang="it-IT" dirty="0" smtClean="0"/>
              <a:t>riservate agli HOV in strade ed autostrade, parcheggi riservati, priorità ai semafori, etc.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>
                <a:ea typeface="+mn-ea"/>
                <a:cs typeface="ＭＳ Ｐゴシック" charset="-128"/>
              </a:rPr>
              <a:t>Priorità agli HOV (High </a:t>
            </a:r>
            <a:r>
              <a:rPr lang="it-IT" sz="2400" b="1" dirty="0" err="1">
                <a:ea typeface="+mn-ea"/>
                <a:cs typeface="ＭＳ Ｐゴシック" charset="-128"/>
              </a:rPr>
              <a:t>Occupancy</a:t>
            </a:r>
            <a:r>
              <a:rPr lang="it-IT" sz="2400" b="1" dirty="0">
                <a:ea typeface="+mn-ea"/>
                <a:cs typeface="ＭＳ Ｐゴシック" charset="-128"/>
              </a:rPr>
              <a:t> </a:t>
            </a:r>
            <a:r>
              <a:rPr lang="it-IT" sz="2400" b="1" dirty="0" err="1">
                <a:ea typeface="+mn-ea"/>
                <a:cs typeface="ＭＳ Ｐゴシック" charset="-128"/>
              </a:rPr>
              <a:t>Vehicle</a:t>
            </a:r>
            <a:r>
              <a:rPr lang="it-IT" sz="2400" b="1" dirty="0">
                <a:ea typeface="+mn-ea"/>
                <a:cs typeface="ＭＳ Ｐゴシック" charset="-128"/>
              </a:rPr>
              <a:t>)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79559"/>
              </p:ext>
            </p:extLst>
          </p:nvPr>
        </p:nvGraphicFramePr>
        <p:xfrm>
          <a:off x="477044" y="2743200"/>
          <a:ext cx="8298656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856"/>
                <a:gridCol w="2362200"/>
                <a:gridCol w="2305380"/>
                <a:gridCol w="2495220"/>
              </a:tblGrid>
              <a:tr h="45378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Descrizione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Libera circolazione nelle</a:t>
                      </a:r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corsie riservate al TP a chi ha almeno due passeggeri a bordo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2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n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281859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eroga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Beneficiari degli incentivi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Cittadini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auto privata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4033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Regole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Almeno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3 a bordo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Libera circolazione nelle corsie riservate al TP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 di incentivo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natura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marL="0" indent="-42545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Eventuali problemi, punti di attenzione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Controllo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6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 smtClean="0"/>
              <a:t>Incentivi al Trasporto Pubblico</a:t>
            </a:r>
            <a:r>
              <a:rPr lang="it-IT" dirty="0" smtClean="0"/>
              <a:t>: incoraggiamento all'uso del trasporto pubblico con incentivi vari quali ad esempio il miglioramento del servizio, delle fermate, la riduzione dei prezzi del biglietto, la bigliettazione integrata, parcheggi di interscambio, etc.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>
                <a:ea typeface="+mn-ea"/>
                <a:cs typeface="ＭＳ Ｐゴシック" charset="-128"/>
              </a:rPr>
              <a:t>Incentivi al Trasporto Pubblico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352902"/>
              </p:ext>
            </p:extLst>
          </p:nvPr>
        </p:nvGraphicFramePr>
        <p:xfrm>
          <a:off x="464344" y="2514600"/>
          <a:ext cx="8298656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856"/>
                <a:gridCol w="2362200"/>
                <a:gridCol w="2305380"/>
                <a:gridCol w="2495220"/>
              </a:tblGrid>
              <a:tr h="45378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Descrizione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43180" indent="-69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L’Assicurazione auto X dà ai cittadini della città Y un biglietto gratis al TP per ogni giorno di non utilizzo dell’auto privata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2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indent="-3492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 + Incentivo # n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281859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eroga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Assicurazione auto X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Beneficiari degli incentivi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Cittadini residenti in Y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201396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Regole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usare l'auto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biglietto dell'autobus/giorno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 di incentivo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natura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marL="0" indent="-42545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Eventuali problemi, punti di attenzione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447800"/>
            <a:ext cx="8222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 smtClean="0"/>
              <a:t>Incentivi per muoversi a piedi o in bicicletta</a:t>
            </a:r>
            <a:r>
              <a:rPr lang="it-IT" dirty="0" smtClean="0"/>
              <a:t>:  </a:t>
            </a:r>
            <a:r>
              <a:rPr lang="it-IT" dirty="0"/>
              <a:t>rappresenta una parte molto importante della mobilità dolce in quanto permette di ottenere forti risparmi energetici e riduzione dei costi; essi comprendono il </a:t>
            </a:r>
            <a:r>
              <a:rPr lang="it-IT" dirty="0" smtClean="0"/>
              <a:t>miglioramento dei </a:t>
            </a:r>
            <a:r>
              <a:rPr lang="it-IT" dirty="0"/>
              <a:t>parcheggi per biciclette, </a:t>
            </a:r>
            <a:r>
              <a:rPr lang="it-IT" dirty="0" smtClean="0"/>
              <a:t>delle piste </a:t>
            </a:r>
            <a:r>
              <a:rPr lang="it-IT" dirty="0"/>
              <a:t>ciclabili e Zone a Traffico Limitato, </a:t>
            </a:r>
            <a:r>
              <a:rPr lang="it-IT" dirty="0" smtClean="0"/>
              <a:t>con servizi </a:t>
            </a:r>
            <a:r>
              <a:rPr lang="it-IT" dirty="0"/>
              <a:t>di bike </a:t>
            </a:r>
            <a:r>
              <a:rPr lang="it-IT" dirty="0" err="1"/>
              <a:t>sharing</a:t>
            </a:r>
            <a:r>
              <a:rPr lang="it-IT" dirty="0"/>
              <a:t> pubblici e </a:t>
            </a:r>
            <a:r>
              <a:rPr lang="it-IT" dirty="0" smtClean="0"/>
              <a:t>privati.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4344" y="533400"/>
            <a:ext cx="5879306" cy="63679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2600325" algn="l"/>
              </a:tabLst>
              <a:defRPr sz="3600" i="0" kern="1200">
                <a:solidFill>
                  <a:srgbClr val="828E0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it-IT" sz="2400" b="1" dirty="0">
                <a:ea typeface="+mn-ea"/>
                <a:cs typeface="ＭＳ Ｐゴシック" charset="-128"/>
              </a:rPr>
              <a:t>Incentivi per muoversi a piedi o in bicicletta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063307"/>
              </p:ext>
            </p:extLst>
          </p:nvPr>
        </p:nvGraphicFramePr>
        <p:xfrm>
          <a:off x="464344" y="2895601"/>
          <a:ext cx="8298656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856"/>
                <a:gridCol w="2362200"/>
                <a:gridCol w="2305380"/>
                <a:gridCol w="2495220"/>
              </a:tblGrid>
              <a:tr h="453783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Descrizione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-3492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L’Assicurazione auto X dà ai cittadini della città Y 1,5 euro per ogni giorno di non utilizzo dell’auto privata</a:t>
                      </a: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2413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L'Associazione</a:t>
                      </a:r>
                      <a:r>
                        <a:rPr lang="en-US" sz="1200" dirty="0" smtClean="0">
                          <a:effectLst/>
                        </a:rPr>
                        <a:t> di </a:t>
                      </a:r>
                      <a:r>
                        <a:rPr lang="en-US" sz="1200" dirty="0" err="1" smtClean="0">
                          <a:effectLst/>
                        </a:rPr>
                        <a:t>ciclisti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dà</a:t>
                      </a:r>
                      <a:r>
                        <a:rPr lang="en-US" sz="1200" dirty="0" smtClean="0">
                          <a:effectLst/>
                        </a:rPr>
                        <a:t> un </a:t>
                      </a:r>
                      <a:r>
                        <a:rPr lang="en-US" sz="1200" dirty="0" err="1" smtClean="0">
                          <a:effectLst/>
                        </a:rPr>
                        <a:t>premio</a:t>
                      </a:r>
                      <a:r>
                        <a:rPr lang="en-US" sz="1200" dirty="0" smtClean="0">
                          <a:effectLst/>
                        </a:rPr>
                        <a:t> di </a:t>
                      </a:r>
                      <a:r>
                        <a:rPr lang="en-US" sz="1200" u="sng" dirty="0" smtClean="0">
                          <a:effectLst/>
                        </a:rPr>
                        <a:t>0.05 Euro per </a:t>
                      </a:r>
                      <a:r>
                        <a:rPr lang="en-US" sz="1200" u="sng" dirty="0" err="1" smtClean="0">
                          <a:effectLst/>
                        </a:rPr>
                        <a:t>minuto</a:t>
                      </a:r>
                      <a:r>
                        <a:rPr lang="en-US" sz="1200" u="sng" baseline="0" dirty="0" smtClean="0">
                          <a:effectLst/>
                        </a:rPr>
                        <a:t> </a:t>
                      </a:r>
                      <a:r>
                        <a:rPr lang="en-US" sz="1200" u="sng" dirty="0" smtClean="0">
                          <a:effectLst/>
                        </a:rPr>
                        <a:t>(o km)</a:t>
                      </a:r>
                      <a:r>
                        <a:rPr lang="en-US" sz="1200" dirty="0" smtClean="0">
                          <a:effectLst/>
                        </a:rPr>
                        <a:t> di </a:t>
                      </a:r>
                      <a:r>
                        <a:rPr lang="en-US" sz="1200" dirty="0" err="1" smtClean="0">
                          <a:effectLst/>
                        </a:rPr>
                        <a:t>uso</a:t>
                      </a:r>
                      <a:r>
                        <a:rPr lang="en-US" sz="1200" dirty="0" smtClean="0">
                          <a:effectLst/>
                        </a:rPr>
                        <a:t> del bike sharing in </a:t>
                      </a:r>
                      <a:r>
                        <a:rPr lang="en-US" sz="1200" dirty="0" err="1" smtClean="0">
                          <a:effectLst/>
                        </a:rPr>
                        <a:t>città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12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La catena di negozi sportivi X dà uno sconto di 1% per ogni 10 km percorsi ogni giorno in bicicletta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</a:tr>
              <a:tr h="281859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eroga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</a:t>
                      </a:r>
                      <a:r>
                        <a:rPr lang="en-US" sz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Assicurazione auto X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Associazione dei ciclisti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Catena di negozi di articoli sportivi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303115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Beneficiari degli incentivi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Cittadini residenti in Y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Ciclisti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Clienti/Ciclisti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201396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Regole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usare l'auto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Usare la bicicletta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Usare la bicicletta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Incentivi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 euro/giorno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 euro/km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Sconto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indent="-425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 di incentivo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Monetario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Monetario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natura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  <a:tr h="131447">
                <a:tc>
                  <a:txBody>
                    <a:bodyPr/>
                    <a:lstStyle/>
                    <a:p>
                      <a:pPr marL="0" indent="-42545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Eventuali problemi, punti di attenzione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53" marR="29653" marT="0" marB="0">
                    <a:solidFill>
                      <a:srgbClr val="7FB32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Misura degli</a:t>
                      </a:r>
                      <a:r>
                        <a:rPr lang="it-IT" sz="1200" baseline="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spostamenti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1200" dirty="0" smtClean="0">
                          <a:solidFill>
                            <a:srgbClr val="595959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Misura degli spostamenti</a:t>
                      </a:r>
                      <a:endParaRPr lang="it-IT" sz="1200" dirty="0">
                        <a:solidFill>
                          <a:srgbClr val="595959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53" marR="296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2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Indice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391400" cy="3581400"/>
          </a:xfrm>
        </p:spPr>
        <p:txBody>
          <a:bodyPr>
            <a:normAutofit fontScale="92500" lnSpcReduction="20000"/>
          </a:bodyPr>
          <a:lstStyle/>
          <a:p>
            <a:r>
              <a:rPr lang="es-ES_tradnl" sz="1600" dirty="0">
                <a:solidFill>
                  <a:schemeClr val="tx1"/>
                </a:solidFill>
              </a:rPr>
              <a:t>P</a:t>
            </a:r>
            <a:r>
              <a:rPr lang="es-ES_tradnl" sz="1600" dirty="0" smtClean="0">
                <a:solidFill>
                  <a:schemeClr val="tx1"/>
                </a:solidFill>
              </a:rPr>
              <a:t>erché servono gli INCENTIVI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Definizione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Il MODELLO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Le REGOLE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Gli INCENTIVI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SOGGETTI coinvolti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Utilizzo e scambio degli INCENTIVI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Le regole basate su Incentivi NEGATIVI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Le regole basate su Incentivi POSITIVI</a:t>
            </a:r>
          </a:p>
          <a:p>
            <a:r>
              <a:rPr lang="es-ES_tradnl" sz="1600" dirty="0">
                <a:solidFill>
                  <a:schemeClr val="tx1"/>
                </a:solidFill>
              </a:rPr>
              <a:t>Sensibilità personale al valore degli INCENTIVI</a:t>
            </a:r>
          </a:p>
          <a:p>
            <a:r>
              <a:rPr lang="es-ES_tradnl" sz="1600" dirty="0" smtClean="0">
                <a:solidFill>
                  <a:schemeClr val="tx1"/>
                </a:solidFill>
              </a:rPr>
              <a:t>L'impatto sulla Mobilità degli Incentivi POSITIVI</a:t>
            </a:r>
          </a:p>
          <a:p>
            <a:pPr marL="685800" lvl="1" indent="-228600" algn="l">
              <a:buFont typeface="+mj-lt"/>
              <a:buAutoNum type="alphaLcPeriod"/>
            </a:pPr>
            <a:r>
              <a:rPr lang="es-ES_tradnl" sz="1200" dirty="0" smtClean="0">
                <a:solidFill>
                  <a:schemeClr val="tx1"/>
                </a:solidFill>
              </a:rPr>
              <a:t>Incentivi Finanziari per i Pendolari</a:t>
            </a:r>
          </a:p>
          <a:p>
            <a:pPr marL="685800" lvl="1" indent="-228600" algn="l">
              <a:buFont typeface="+mj-lt"/>
              <a:buAutoNum type="alphaLcPeriod"/>
            </a:pPr>
            <a:r>
              <a:rPr lang="es-ES_tradnl" sz="1200" dirty="0" smtClean="0">
                <a:solidFill>
                  <a:schemeClr val="tx1"/>
                </a:solidFill>
              </a:rPr>
              <a:t>Telelavoro</a:t>
            </a:r>
          </a:p>
          <a:p>
            <a:pPr marL="685800" lvl="1" indent="-228600" algn="l">
              <a:buFont typeface="+mj-lt"/>
              <a:buAutoNum type="alphaLcPeriod"/>
            </a:pPr>
            <a:r>
              <a:rPr lang="it-IT" sz="1200" dirty="0">
                <a:solidFill>
                  <a:schemeClr val="tx1"/>
                </a:solidFill>
              </a:rPr>
              <a:t>Priorità agli HOV (High </a:t>
            </a:r>
            <a:r>
              <a:rPr lang="it-IT" sz="1200" dirty="0" err="1">
                <a:solidFill>
                  <a:schemeClr val="tx1"/>
                </a:solidFill>
              </a:rPr>
              <a:t>Occupancy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dirty="0" err="1">
                <a:solidFill>
                  <a:schemeClr val="tx1"/>
                </a:solidFill>
              </a:rPr>
              <a:t>Vehicle</a:t>
            </a:r>
            <a:r>
              <a:rPr lang="it-IT" sz="1200" dirty="0">
                <a:solidFill>
                  <a:schemeClr val="tx1"/>
                </a:solidFill>
              </a:rPr>
              <a:t>)</a:t>
            </a:r>
          </a:p>
          <a:p>
            <a:pPr marL="685800" lvl="1" indent="-228600" algn="l">
              <a:buFont typeface="+mj-lt"/>
              <a:buAutoNum type="alphaLcPeriod"/>
            </a:pPr>
            <a:r>
              <a:rPr lang="es-ES_tradnl" sz="1200" dirty="0" smtClean="0">
                <a:solidFill>
                  <a:schemeClr val="tx1"/>
                </a:solidFill>
              </a:rPr>
              <a:t>Incentivi al Trasporto Pubblico</a:t>
            </a:r>
          </a:p>
          <a:p>
            <a:pPr marL="685800" lvl="1" indent="-228600" algn="l">
              <a:buFont typeface="+mj-lt"/>
              <a:buAutoNum type="alphaLcPeriod"/>
            </a:pPr>
            <a:r>
              <a:rPr lang="es-ES_tradnl" sz="1200" dirty="0" smtClean="0">
                <a:solidFill>
                  <a:schemeClr val="tx1"/>
                </a:solidFill>
              </a:rPr>
              <a:t>Incentivi per muoversi a piedi od in bicicletta</a:t>
            </a:r>
          </a:p>
          <a:p>
            <a:endParaRPr lang="es-ES_tradnl" sz="1600" dirty="0" smtClean="0">
              <a:solidFill>
                <a:schemeClr val="tx1"/>
              </a:solidFill>
            </a:endParaRPr>
          </a:p>
          <a:p>
            <a:endParaRPr lang="es-ES_tradnl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Perché servono gli INCENTIVI</a:t>
            </a:r>
            <a:endParaRPr lang="it-IT" sz="2400" b="1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524000"/>
            <a:ext cx="8222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/>
              <a:t>U</a:t>
            </a:r>
            <a:r>
              <a:rPr lang="it-IT" dirty="0" smtClean="0"/>
              <a:t>n individuo che vuole ottenere una </a:t>
            </a:r>
            <a:r>
              <a:rPr lang="it-IT" b="1" dirty="0" smtClean="0"/>
              <a:t>forte riduzione delle emissioni di carbonio e dei consumi energetici</a:t>
            </a:r>
            <a:r>
              <a:rPr lang="it-IT" dirty="0" smtClean="0"/>
              <a:t> ha bisogno di adottare quello che si potrebbe definire stile di </a:t>
            </a:r>
            <a:r>
              <a:rPr lang="it-IT" u="sng" dirty="0" smtClean="0"/>
              <a:t>eco-mobilità,</a:t>
            </a:r>
            <a:r>
              <a:rPr lang="it-IT" dirty="0" smtClean="0"/>
              <a:t> che comprende </a:t>
            </a:r>
            <a:r>
              <a:rPr lang="it-IT" b="1" dirty="0" smtClean="0"/>
              <a:t>nuovi comportamenti di mobilità come il trasferimento modale e sostituzioni e / o la soppressione di viaggi.</a:t>
            </a:r>
          </a:p>
          <a:p>
            <a:pPr lvl="0" algn="just"/>
            <a:endParaRPr lang="it-IT" b="1" dirty="0" smtClean="0"/>
          </a:p>
          <a:p>
            <a:pPr lvl="0" algn="just"/>
            <a:r>
              <a:rPr lang="it-IT" b="1" dirty="0" smtClean="0"/>
              <a:t>Cambiare le abitudini di spostamento non è facile </a:t>
            </a:r>
            <a:r>
              <a:rPr lang="it-IT" dirty="0" smtClean="0"/>
              <a:t>e quindi coloro che gestiscono il traffico ricorrono a misure restrittive, quali divieti di accesso, pagamento degli accessi e pagamento del parcheggio.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Una </a:t>
            </a:r>
            <a:r>
              <a:rPr lang="it-IT" b="1" dirty="0" smtClean="0"/>
              <a:t>modalità nuova </a:t>
            </a:r>
            <a:r>
              <a:rPr lang="it-IT" dirty="0" smtClean="0"/>
              <a:t>nel panorama della gestione della mobilità si riferisce </a:t>
            </a:r>
            <a:r>
              <a:rPr lang="it-IT" b="1" dirty="0" smtClean="0"/>
              <a:t>all’uso di incentivi</a:t>
            </a:r>
            <a:r>
              <a:rPr lang="it-IT" dirty="0" smtClean="0"/>
              <a:t> verso la mobilità sostenibile; il ruolo degli incentivi è </a:t>
            </a:r>
            <a:r>
              <a:rPr lang="it-IT" b="1" dirty="0" smtClean="0"/>
              <a:t>oggetto di ricerca </a:t>
            </a:r>
            <a:r>
              <a:rPr lang="it-IT" dirty="0" smtClean="0"/>
              <a:t>in molti progetti e paesi; è probabile che </a:t>
            </a:r>
            <a:r>
              <a:rPr lang="it-IT" b="1" dirty="0" smtClean="0"/>
              <a:t>un mix tra prezzi, incentivi finanziari e sociali </a:t>
            </a:r>
            <a:r>
              <a:rPr lang="it-IT" dirty="0" smtClean="0"/>
              <a:t>possa rappresentare quella "</a:t>
            </a:r>
            <a:r>
              <a:rPr lang="it-IT" b="1" dirty="0" smtClean="0"/>
              <a:t>spintarella</a:t>
            </a:r>
            <a:r>
              <a:rPr lang="it-IT" dirty="0" smtClean="0"/>
              <a:t>" abbastanza forte per indurre il conducente a ridurre di una percentuale significativa il chilometraggio con l'auto privata in ambiente urbano o di utilizzare altri modi di trasporto.</a:t>
            </a:r>
          </a:p>
        </p:txBody>
      </p:sp>
    </p:spTree>
    <p:extLst>
      <p:ext uri="{BB962C8B-B14F-4D97-AF65-F5344CB8AC3E}">
        <p14:creationId xmlns:p14="http://schemas.microsoft.com/office/powerpoint/2010/main" val="23791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Definizione</a:t>
            </a:r>
            <a:endParaRPr lang="it-IT" sz="2400" b="1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524000"/>
            <a:ext cx="8222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INCENTIVI</a:t>
            </a:r>
            <a:r>
              <a:rPr lang="it-IT" dirty="0" smtClean="0"/>
              <a:t>: insieme di oggetti materiali e virtuali che aiutano a modificare il comportamento di un individuo. Gli incentivi possono essere definiti anche come il </a:t>
            </a:r>
            <a:r>
              <a:rPr lang="it-IT" b="1" dirty="0"/>
              <a:t>"</a:t>
            </a:r>
            <a:r>
              <a:rPr lang="it-IT" b="1" dirty="0" smtClean="0"/>
              <a:t>denaro</a:t>
            </a:r>
            <a:r>
              <a:rPr lang="it-IT" b="1" dirty="0"/>
              <a:t>"</a:t>
            </a:r>
            <a:r>
              <a:rPr lang="it-IT" b="1" dirty="0" smtClean="0"/>
              <a:t> generico che può essere speso per ottenere benefici conseguenti al cambiamento di comportamento.</a:t>
            </a:r>
          </a:p>
          <a:p>
            <a:pPr algn="just"/>
            <a:endParaRPr lang="it-IT" b="1" dirty="0"/>
          </a:p>
          <a:p>
            <a:pPr algn="just"/>
            <a:r>
              <a:rPr lang="it-IT" b="1" dirty="0" smtClean="0"/>
              <a:t>Nel caso della Mobilità </a:t>
            </a:r>
            <a:r>
              <a:rPr lang="it-IT" dirty="0" smtClean="0"/>
              <a:t>la definizione può essere adattata come segue:</a:t>
            </a:r>
          </a:p>
          <a:p>
            <a:pPr algn="just"/>
            <a:r>
              <a:rPr lang="it-IT" dirty="0"/>
              <a:t>"</a:t>
            </a:r>
            <a:r>
              <a:rPr lang="it-IT" dirty="0" smtClean="0"/>
              <a:t>insieme </a:t>
            </a:r>
            <a:r>
              <a:rPr lang="it-IT" dirty="0"/>
              <a:t>di oggetti materiali e virtuali che aiutano a </a:t>
            </a:r>
            <a:r>
              <a:rPr lang="it-IT" b="1" dirty="0"/>
              <a:t>modificare il comportamento di mobilità</a:t>
            </a:r>
            <a:r>
              <a:rPr lang="it-IT" dirty="0"/>
              <a:t> </a:t>
            </a:r>
            <a:r>
              <a:rPr lang="it-IT" b="1" dirty="0"/>
              <a:t>per ottenere una riduzione di guida e / o un uso di modi alternativi (cioè da mezzo privato al trasporto pubblico, o ad una classe Euro superiore). </a:t>
            </a:r>
            <a:r>
              <a:rPr lang="it-IT" dirty="0"/>
              <a:t>Gli incentivi possono essere definiti anche come il "denaro" generico che può essere speso per ottenere benefici</a:t>
            </a:r>
            <a:r>
              <a:rPr lang="it-IT" dirty="0" smtClean="0"/>
              <a:t>."</a:t>
            </a:r>
            <a:endParaRPr lang="it-IT" dirty="0"/>
          </a:p>
          <a:p>
            <a:pPr algn="just"/>
            <a:endParaRPr lang="it-IT" dirty="0" smtClean="0"/>
          </a:p>
          <a:p>
            <a:pPr algn="just"/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28799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Il MODELLO si basa su 4 pilastri</a:t>
            </a:r>
            <a:endParaRPr lang="it-IT" sz="2400" b="1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905000"/>
            <a:ext cx="8222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REGOLE (o MISURE):</a:t>
            </a:r>
            <a:r>
              <a:rPr lang="it-IT" dirty="0" smtClean="0"/>
              <a:t> stimolano l’adozione di comportamenti di eco-mobilità e, se rispettate, permettono di guadagnare gli INCENTIVI;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</a:t>
            </a:r>
            <a:r>
              <a:rPr lang="it-IT" dirty="0" smtClean="0"/>
              <a:t>: per esempio sconti sui biglietti e tariffe, sulla tassazione locale, sui servizi della città, accesso libero e/o esteso a Zone a Traffico Limitato, parcheggi riservati per le auto private e veicoli da trasporto, assicurazioni scontate e anche gli incentivi che non sono direttamente connessi al denaro – i cosiddetti "incentivi sociali";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b="1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MISURA del comportamento reale di mobilità con feedback ai cittadini</a:t>
            </a:r>
            <a:r>
              <a:rPr lang="it-IT" dirty="0" smtClean="0"/>
              <a:t>: verifica se la REGOLA è rispettata o meno in modo da assegnare gli INCENTIVI;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b="1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DISTRIBUZIONE degli INCENTIVI agli utilizzatori</a:t>
            </a:r>
            <a:r>
              <a:rPr lang="it-IT" dirty="0" smtClean="0"/>
              <a:t>: messa a disposizione degli INCENTIVI in modo che possano essere spesi dai cittadini.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334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Le REGOLE per </a:t>
            </a:r>
            <a:r>
              <a:rPr lang="it-IT" sz="2400" b="1" u="sng" dirty="0" smtClean="0">
                <a:ea typeface="+mn-ea"/>
                <a:cs typeface="ＭＳ Ｐゴシック" charset="-128"/>
              </a:rPr>
              <a:t>ridurre gli spostamenti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676400"/>
            <a:ext cx="82224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Finanziari per i Pendolari</a:t>
            </a:r>
            <a:r>
              <a:rPr lang="it-IT" dirty="0" smtClean="0"/>
              <a:t>: tali misure possono essere attuate per incoraggiare l'uso di modi di trasporto più efficienti per i pendolari. Essi comprendono diversi tipi di misure: parcheggi a pagamento per il personale, contributi in denaro a chi non usa l'auto privata, rimborso dell'abbonamento ai mezzi pubblici,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Road </a:t>
            </a:r>
            <a:r>
              <a:rPr lang="it-IT" b="1" dirty="0" err="1" smtClean="0"/>
              <a:t>Pricing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significa far pagare per guidare in una zona particolare o su una strada o su una corsia; per esempio Area </a:t>
            </a:r>
            <a:r>
              <a:rPr lang="it-IT" dirty="0" err="1" smtClean="0"/>
              <a:t>pricing</a:t>
            </a:r>
            <a:r>
              <a:rPr lang="it-IT" dirty="0" smtClean="0"/>
              <a:t>, </a:t>
            </a:r>
            <a:r>
              <a:rPr lang="it-IT" dirty="0" err="1" smtClean="0"/>
              <a:t>Cordon</a:t>
            </a:r>
            <a:r>
              <a:rPr lang="it-IT" dirty="0" smtClean="0"/>
              <a:t> </a:t>
            </a:r>
            <a:r>
              <a:rPr lang="it-IT" dirty="0" err="1" smtClean="0"/>
              <a:t>pricing</a:t>
            </a:r>
            <a:r>
              <a:rPr lang="it-IT" dirty="0" smtClean="0"/>
              <a:t> (Milano, Londra), </a:t>
            </a:r>
            <a:r>
              <a:rPr lang="it-IT" dirty="0" err="1" smtClean="0"/>
              <a:t>Congestion</a:t>
            </a:r>
            <a:r>
              <a:rPr lang="it-IT" dirty="0" smtClean="0"/>
              <a:t> </a:t>
            </a:r>
            <a:r>
              <a:rPr lang="it-IT" dirty="0" err="1" smtClean="0"/>
              <a:t>pricing</a:t>
            </a:r>
            <a:r>
              <a:rPr lang="it-IT" dirty="0" smtClean="0"/>
              <a:t>, pedaggi stradali, sconti per auto con più passeggeri (HOV), crediti di mobilità,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err="1" smtClean="0"/>
              <a:t>Distance-Based</a:t>
            </a:r>
            <a:r>
              <a:rPr lang="it-IT" b="1" dirty="0" smtClean="0"/>
              <a:t> </a:t>
            </a:r>
            <a:r>
              <a:rPr lang="it-IT" b="1" dirty="0" err="1" smtClean="0"/>
              <a:t>Pricing</a:t>
            </a:r>
            <a:r>
              <a:rPr lang="it-IT" dirty="0" smtClean="0"/>
              <a:t>: significa far pagare i guidatori sulla base dei percorsi effettuati; per esempio assicurazioni PAYD (</a:t>
            </a:r>
            <a:r>
              <a:rPr lang="it-IT" dirty="0" err="1" smtClean="0"/>
              <a:t>Pay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Drive), licenze e tasse basate sulle percorrenze e non in cifra fissa, etc.;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Parking </a:t>
            </a:r>
            <a:r>
              <a:rPr lang="it-IT" b="1" dirty="0" err="1" smtClean="0"/>
              <a:t>Pricing</a:t>
            </a:r>
            <a:r>
              <a:rPr lang="it-IT" dirty="0" smtClean="0"/>
              <a:t>: sosta a pagamento;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Telelavoro</a:t>
            </a:r>
            <a:r>
              <a:rPr lang="it-IT" dirty="0" smtClean="0"/>
              <a:t>: lavorare senza essere al posto di lavoro usuale;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Tasse sui combustibili fossili e sulla CO2 generata</a:t>
            </a:r>
            <a:r>
              <a:rPr lang="it-IT" dirty="0"/>
              <a:t>: imposte sulla base delle quantità </a:t>
            </a:r>
            <a:r>
              <a:rPr lang="it-IT" dirty="0" smtClean="0"/>
              <a:t>di componenti fossili contenuti nel carburante e </a:t>
            </a:r>
            <a:r>
              <a:rPr lang="it-IT" dirty="0"/>
              <a:t>quindi sulle emissioni di anidride </a:t>
            </a:r>
            <a:r>
              <a:rPr lang="it-IT" dirty="0" smtClean="0"/>
              <a:t>carbonica.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8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Le REGOLE per </a:t>
            </a:r>
            <a:r>
              <a:rPr lang="it-IT" sz="2400" b="1" u="sng" dirty="0" smtClean="0">
                <a:ea typeface="+mn-ea"/>
                <a:cs typeface="ＭＳ Ｐゴシック" charset="-128"/>
              </a:rPr>
              <a:t>usare modi di trasporto alternativi</a:t>
            </a:r>
            <a:endParaRPr lang="it-IT" sz="2400" b="1" u="sng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524000"/>
            <a:ext cx="82224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Priorità agli HOV (High </a:t>
            </a:r>
            <a:r>
              <a:rPr lang="it-IT" b="1" dirty="0" err="1" smtClean="0"/>
              <a:t>Occupancy</a:t>
            </a:r>
            <a:r>
              <a:rPr lang="it-IT" b="1" dirty="0" smtClean="0"/>
              <a:t> </a:t>
            </a:r>
            <a:r>
              <a:rPr lang="it-IT" b="1" dirty="0" err="1" smtClean="0"/>
              <a:t>Vehicle</a:t>
            </a:r>
            <a:r>
              <a:rPr lang="it-IT" b="1" dirty="0" smtClean="0"/>
              <a:t>):</a:t>
            </a:r>
            <a:r>
              <a:rPr lang="it-IT" dirty="0"/>
              <a:t> strategie che danno priorità ai veicoli occupati da più di una persona, </a:t>
            </a:r>
            <a:r>
              <a:rPr lang="it-IT" dirty="0" smtClean="0"/>
              <a:t>quali gli autobus ed il car </a:t>
            </a:r>
            <a:r>
              <a:rPr lang="it-IT" dirty="0" err="1"/>
              <a:t>pooling</a:t>
            </a:r>
            <a:r>
              <a:rPr lang="it-IT" dirty="0"/>
              <a:t>; essi includono corsie </a:t>
            </a:r>
            <a:r>
              <a:rPr lang="it-IT" dirty="0" smtClean="0"/>
              <a:t>riservate agli HOV in strade ed autostrade, parcheggi riservati, priorità ai semafori,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Pianificatori di viaggio multimodale</a:t>
            </a:r>
            <a:r>
              <a:rPr lang="it-IT" dirty="0"/>
              <a:t>: </a:t>
            </a:r>
            <a:r>
              <a:rPr lang="it-IT" dirty="0" smtClean="0"/>
              <a:t>strumenti che forniscono </a:t>
            </a:r>
            <a:r>
              <a:rPr lang="it-IT" dirty="0"/>
              <a:t>servizi di orientamento per </a:t>
            </a:r>
            <a:r>
              <a:rPr lang="it-IT" dirty="0" smtClean="0"/>
              <a:t>passare dall'uso </a:t>
            </a:r>
            <a:r>
              <a:rPr lang="it-IT" dirty="0"/>
              <a:t>del veicolo privato a </a:t>
            </a:r>
            <a:r>
              <a:rPr lang="it-IT" dirty="0" smtClean="0"/>
              <a:t>muoversi a piedi, </a:t>
            </a:r>
            <a:r>
              <a:rPr lang="it-IT" dirty="0"/>
              <a:t>in bicicletta e </a:t>
            </a:r>
            <a:r>
              <a:rPr lang="it-IT" dirty="0" smtClean="0"/>
              <a:t>con il trasporto pubblico;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Riallocazione dello spazio riservato alle strade</a:t>
            </a:r>
            <a:r>
              <a:rPr lang="it-IT" dirty="0" smtClean="0"/>
              <a:t>: misure per dare maggior spazio ai marciapiedi, alle piste ciclabili ed alle corsie per i bus riducendo quello a disposizione dei veicoli privati;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al Trasporto Pubblico</a:t>
            </a:r>
            <a:r>
              <a:rPr lang="it-IT" dirty="0" smtClean="0"/>
              <a:t>: incoraggiamento all'uso del trasporto pubblico con incentivi vari quali ad esempio il miglioramento del servizio, delle fermate, la riduzione dei prezzi del biglietto, la bigliettazione integrata, parcheggi di interscambio, etc.;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per muoversi a piedi o in bicicletta</a:t>
            </a:r>
            <a:r>
              <a:rPr lang="it-IT" dirty="0" smtClean="0"/>
              <a:t>:  </a:t>
            </a:r>
            <a:r>
              <a:rPr lang="it-IT" dirty="0"/>
              <a:t>rappresenta una parte molto importante della mobilità dolce in quanto permette di ottenere forti risparmi energetici e riduzione dei costi; essi comprendono il </a:t>
            </a:r>
            <a:r>
              <a:rPr lang="it-IT" dirty="0" smtClean="0"/>
              <a:t>miglioramento dei </a:t>
            </a:r>
            <a:r>
              <a:rPr lang="it-IT" dirty="0"/>
              <a:t>parcheggi per biciclette, </a:t>
            </a:r>
            <a:r>
              <a:rPr lang="it-IT" dirty="0" smtClean="0"/>
              <a:t>delle piste </a:t>
            </a:r>
            <a:r>
              <a:rPr lang="it-IT" dirty="0"/>
              <a:t>ciclabili e Zone a Traffico Limitato, </a:t>
            </a:r>
            <a:r>
              <a:rPr lang="it-IT" dirty="0" smtClean="0"/>
              <a:t>con servizi </a:t>
            </a:r>
            <a:r>
              <a:rPr lang="it-IT" dirty="0"/>
              <a:t>di bike </a:t>
            </a:r>
            <a:r>
              <a:rPr lang="it-IT" dirty="0" err="1"/>
              <a:t>sharing</a:t>
            </a:r>
            <a:r>
              <a:rPr lang="it-IT" dirty="0"/>
              <a:t> pubblici e </a:t>
            </a:r>
            <a:r>
              <a:rPr lang="it-IT" dirty="0" smtClean="0"/>
              <a:t>privati.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43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Gli INCENTIVI</a:t>
            </a:r>
            <a:endParaRPr lang="it-IT" sz="2400" b="1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524000"/>
            <a:ext cx="8222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INCENTIVI</a:t>
            </a:r>
            <a:r>
              <a:rPr lang="it-IT" dirty="0" smtClean="0"/>
              <a:t>: insieme di oggetti materiali e virtuali che aiutano a modificare il comportamento di mobilità per ottenere una riduzione di guida e / o un uso di modi alternativi (cioè da mezzo privato al trasporto pubblico, o ad una classe Euro superiore). Gli incentivi possono essere definiti anche come il "denaro" generico che può essere speso per ottenere benefici.</a:t>
            </a:r>
          </a:p>
          <a:p>
            <a:pPr lvl="0" algn="just"/>
            <a:endParaRPr lang="it-IT" dirty="0" smtClean="0"/>
          </a:p>
          <a:p>
            <a:pPr lvl="0" algn="just"/>
            <a:r>
              <a:rPr lang="it-IT" dirty="0" smtClean="0"/>
              <a:t>Gli </a:t>
            </a:r>
            <a:r>
              <a:rPr lang="it-IT" b="1" dirty="0" smtClean="0"/>
              <a:t>INCENTIVI</a:t>
            </a:r>
            <a:r>
              <a:rPr lang="it-IT" dirty="0" smtClean="0"/>
              <a:t> del nostro MODELLO sono di </a:t>
            </a:r>
            <a:r>
              <a:rPr lang="it-IT" b="1" dirty="0" smtClean="0"/>
              <a:t>tre tipologie</a:t>
            </a:r>
            <a:r>
              <a:rPr lang="it-IT" dirty="0" smtClean="0"/>
              <a:t>:</a:t>
            </a:r>
          </a:p>
          <a:p>
            <a:pPr lvl="0" algn="just"/>
            <a:endParaRPr lang="it-IT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MONETARI</a:t>
            </a:r>
            <a:r>
              <a:rPr lang="it-IT" dirty="0" smtClean="0"/>
              <a:t>: è vero e proprio denaro, spendibile ovunque (non vincolato) oppure solo in luoghi “convenzionati” (vincolati)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in NATURA</a:t>
            </a:r>
            <a:r>
              <a:rPr lang="it-IT" dirty="0" smtClean="0"/>
              <a:t>: si presentano sotto forma di beni o servizi spendibili in luoghi “convenzionati”; possono essere anche sconti su beni e servizi: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INCENTIVI in CREDITI</a:t>
            </a:r>
            <a:r>
              <a:rPr lang="it-IT" dirty="0" smtClean="0"/>
              <a:t>: sono punti che vengono guadagnati sulla base dell’adozione di particolari comportamenti di mobilità sostenibile e concorrono a definire il “</a:t>
            </a:r>
            <a:r>
              <a:rPr lang="it-IT" b="1" dirty="0" smtClean="0"/>
              <a:t>Cittadino Modello</a:t>
            </a:r>
            <a:r>
              <a:rPr lang="it-IT" dirty="0" smtClean="0"/>
              <a:t>”; i punti hanno il vantaggio di poter essere considerati una </a:t>
            </a:r>
            <a:r>
              <a:rPr lang="it-IT" u="sng" dirty="0" smtClean="0"/>
              <a:t>"valuta comune"; </a:t>
            </a:r>
            <a:r>
              <a:rPr lang="it-IT" dirty="0" smtClean="0"/>
              <a:t>sono associati a </a:t>
            </a:r>
            <a:r>
              <a:rPr lang="it-IT" u="sng" dirty="0" smtClean="0"/>
              <a:t>premi tangibili</a:t>
            </a:r>
            <a:r>
              <a:rPr lang="it-IT" dirty="0" smtClean="0"/>
              <a:t>, spesso </a:t>
            </a:r>
            <a:r>
              <a:rPr lang="it-IT" u="sng" dirty="0" smtClean="0"/>
              <a:t>offerti da terze parti</a:t>
            </a:r>
            <a:r>
              <a:rPr lang="it-IT" dirty="0" smtClean="0"/>
              <a:t>, e risultano particolarmente attrattivi se </a:t>
            </a:r>
            <a:r>
              <a:rPr lang="it-IT" u="sng" dirty="0" smtClean="0"/>
              <a:t>sostituiscono beni e servizi non voluttuari </a:t>
            </a:r>
            <a:r>
              <a:rPr lang="it-IT" dirty="0" smtClean="0"/>
              <a:t>oppure ne diminuiscono il prezzo (es. polizza di assicurazione dell'auto). </a:t>
            </a:r>
          </a:p>
        </p:txBody>
      </p:sp>
    </p:spTree>
    <p:extLst>
      <p:ext uri="{BB962C8B-B14F-4D97-AF65-F5344CB8AC3E}">
        <p14:creationId xmlns:p14="http://schemas.microsoft.com/office/powerpoint/2010/main" val="29844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/>
          <p:cNvSpPr>
            <a:spLocks noGrp="1"/>
          </p:cNvSpPr>
          <p:nvPr>
            <p:ph type="title" idx="4294967295"/>
          </p:nvPr>
        </p:nvSpPr>
        <p:spPr>
          <a:xfrm>
            <a:off x="464344" y="533400"/>
            <a:ext cx="5879306" cy="636792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2400" b="1" dirty="0" smtClean="0">
                <a:ea typeface="+mn-ea"/>
                <a:cs typeface="ＭＳ Ｐゴシック" charset="-128"/>
              </a:rPr>
              <a:t>Soggetti coinvolti</a:t>
            </a:r>
            <a:endParaRPr lang="it-IT" sz="2400" b="1" dirty="0">
              <a:ea typeface="+mn-ea"/>
              <a:cs typeface="ＭＳ Ｐゴシック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/>
          <a:p>
            <a:pPr>
              <a:defRPr/>
            </a:pPr>
            <a:fld id="{28F58506-1771-492A-8F05-236511D232B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4344" y="1524000"/>
            <a:ext cx="8222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 smtClean="0"/>
              <a:t>Nel </a:t>
            </a:r>
            <a:r>
              <a:rPr lang="it-IT" u="sng" dirty="0" smtClean="0"/>
              <a:t>modello semplificato </a:t>
            </a:r>
            <a:r>
              <a:rPr lang="it-IT" dirty="0" smtClean="0"/>
              <a:t>degli INCENTIVI esistono </a:t>
            </a:r>
            <a:r>
              <a:rPr lang="it-IT" b="1" dirty="0" smtClean="0"/>
              <a:t>quattro tipi di utilizzatori</a:t>
            </a:r>
            <a:r>
              <a:rPr lang="it-IT" dirty="0" smtClean="0"/>
              <a:t>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Tipo 1</a:t>
            </a:r>
            <a:r>
              <a:rPr lang="it-IT" dirty="0" smtClean="0"/>
              <a:t>: Coloro che definiscono le REGOLE (prevalentemente la PA, ma non solo)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Tipo 2</a:t>
            </a:r>
            <a:r>
              <a:rPr lang="it-IT" dirty="0" smtClean="0"/>
              <a:t>: Coloro che erogano gli INCENTIVI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Tipo 3</a:t>
            </a:r>
            <a:r>
              <a:rPr lang="it-IT" dirty="0" smtClean="0"/>
              <a:t>: Entità presso le quali gli INCENTIVI possono essere utilizzati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 smtClean="0"/>
              <a:t>Tipo 4</a:t>
            </a:r>
            <a:r>
              <a:rPr lang="it-IT" dirty="0" smtClean="0"/>
              <a:t>: Utilizzatori finali (normalmente I cittadini)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05600" y="4046974"/>
            <a:ext cx="1527548" cy="1517279"/>
          </a:xfrm>
          <a:prstGeom prst="flowChartMagneticDisk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1200" b="1" dirty="0" smtClean="0">
                <a:ea typeface="ヒラギノ角ゴ Pro W3" charset="-128"/>
              </a:rPr>
              <a:t>Borsellino del Tipo 4</a:t>
            </a:r>
            <a:r>
              <a:rPr lang="it-IT" altLang="it-IT" sz="1200" dirty="0" smtClean="0">
                <a:ea typeface="ヒラギノ角ゴ Pro W3" charset="-128"/>
              </a:rPr>
              <a:t>:</a:t>
            </a:r>
          </a:p>
          <a:p>
            <a:pPr algn="ctr"/>
            <a:endParaRPr lang="it-IT" altLang="it-IT" sz="1200" dirty="0" smtClean="0">
              <a:ea typeface="ヒラギノ角ゴ Pro W3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 smtClean="0">
                <a:ea typeface="ヒラギノ角ゴ Pro W3" charset="-128"/>
              </a:rPr>
              <a:t>Denaro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 smtClean="0">
                <a:ea typeface="ヒラギノ角ゴ Pro W3" charset="-128"/>
              </a:rPr>
              <a:t>In natura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 smtClean="0">
                <a:ea typeface="ヒラギノ角ゴ Pro W3" charset="-128"/>
              </a:rPr>
              <a:t>Crediti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altLang="it-IT" sz="1200" dirty="0">
              <a:ea typeface="ヒラギノ角ゴ Pro W3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altLang="it-IT" sz="1200" dirty="0" smtClean="0">
              <a:ea typeface="ヒラギノ角ゴ Pro W3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altLang="it-IT" sz="1200" dirty="0" smtClean="0">
              <a:ea typeface="ヒラギノ角ゴ Pro W3" charset="-128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28600" y="4482448"/>
            <a:ext cx="1457205" cy="646331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200" b="1" dirty="0" smtClean="0">
                <a:ea typeface="ヒラギノ角ゴ Pro W3" charset="-128"/>
              </a:rPr>
              <a:t>Tipo 1: </a:t>
            </a:r>
            <a:r>
              <a:rPr lang="it-IT" altLang="it-IT" sz="1200" dirty="0" smtClean="0">
                <a:ea typeface="ヒラギノ角ゴ Pro W3" charset="-128"/>
              </a:rPr>
              <a:t>Pubblica Amministrazione definisce le </a:t>
            </a:r>
            <a:r>
              <a:rPr lang="it-IT" altLang="it-IT" sz="1200" b="1" dirty="0" smtClean="0">
                <a:ea typeface="ヒラギノ角ゴ Pro W3" charset="-128"/>
              </a:rPr>
              <a:t>REGOLE</a:t>
            </a:r>
            <a:endParaRPr lang="it-IT" altLang="it-IT" sz="1200" b="1" dirty="0">
              <a:ea typeface="ヒラギノ角ゴ Pro W3" charset="-128"/>
            </a:endParaRP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1749025" y="4805478"/>
            <a:ext cx="48547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1200"/>
          </a:p>
        </p:txBody>
      </p:sp>
      <p:sp>
        <p:nvSpPr>
          <p:cNvPr id="2" name="Rombo 1"/>
          <p:cNvSpPr/>
          <p:nvPr/>
        </p:nvSpPr>
        <p:spPr>
          <a:xfrm>
            <a:off x="2286018" y="4347074"/>
            <a:ext cx="1846386" cy="917079"/>
          </a:xfrm>
          <a:prstGeom prst="diamond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="1" dirty="0">
                <a:solidFill>
                  <a:schemeClr val="tx1"/>
                </a:solidFill>
                <a:ea typeface="ヒラギノ角ゴ Pro W3" charset="-128"/>
              </a:rPr>
              <a:t>REGOLE </a:t>
            </a:r>
            <a:r>
              <a:rPr lang="it-IT" sz="1200" dirty="0" smtClean="0">
                <a:solidFill>
                  <a:schemeClr val="tx1"/>
                </a:solidFill>
                <a:ea typeface="ヒラギノ角ゴ Pro W3" charset="-128"/>
              </a:rPr>
              <a:t>rispettate?</a:t>
            </a:r>
            <a:endParaRPr lang="it-IT" sz="1200" dirty="0">
              <a:solidFill>
                <a:schemeClr val="tx1"/>
              </a:solidFill>
              <a:ea typeface="ヒラギノ角ゴ Pro W3" charset="-128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508770" y="3086762"/>
            <a:ext cx="1457205" cy="83099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200" b="1" dirty="0" smtClean="0">
                <a:ea typeface="ヒラギノ角ゴ Pro W3" charset="-128"/>
              </a:rPr>
              <a:t>Tipo 4: </a:t>
            </a:r>
            <a:r>
              <a:rPr lang="it-IT" altLang="it-IT" sz="1200" dirty="0" smtClean="0">
                <a:ea typeface="ヒラギノ角ゴ Pro W3" charset="-128"/>
              </a:rPr>
              <a:t>Cittadino adotta comportamenti di mobilità </a:t>
            </a:r>
            <a:endParaRPr lang="it-IT" altLang="it-IT" sz="1200" dirty="0">
              <a:ea typeface="ヒラギノ角ゴ Pro W3" charset="-128"/>
            </a:endParaRP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220183" y="4001966"/>
            <a:ext cx="0" cy="265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1662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3220183" y="5309849"/>
            <a:ext cx="0" cy="265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1662"/>
          </a:p>
        </p:txBody>
      </p:sp>
      <p:sp>
        <p:nvSpPr>
          <p:cNvPr id="3" name="CasellaDiTesto 2"/>
          <p:cNvSpPr txBox="1"/>
          <p:nvPr/>
        </p:nvSpPr>
        <p:spPr>
          <a:xfrm>
            <a:off x="3326101" y="5257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</a:t>
            </a:r>
            <a:endParaRPr lang="it-IT" dirty="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2057400" y="5666617"/>
            <a:ext cx="2325566" cy="265234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30000"/>
              </a:spcBef>
            </a:pPr>
            <a:r>
              <a:rPr lang="it-IT" altLang="it-IT" sz="1477" dirty="0">
                <a:ea typeface="ヒラギノ角ゴ Pro W3" charset="-128"/>
              </a:rPr>
              <a:t> </a:t>
            </a:r>
            <a:r>
              <a:rPr lang="it-IT" altLang="it-IT" sz="1477" b="1" dirty="0" smtClean="0">
                <a:ea typeface="ヒラギノ角ゴ Pro W3" charset="-128"/>
              </a:rPr>
              <a:t>nessun INCENTIVO</a:t>
            </a:r>
            <a:endParaRPr lang="it-IT" altLang="it-IT" sz="1477" b="1" dirty="0">
              <a:ea typeface="ヒラギノ角ゴ Pro W3" charset="-128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4248326" y="4805478"/>
            <a:ext cx="39987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1200"/>
          </a:p>
        </p:txBody>
      </p:sp>
      <p:sp>
        <p:nvSpPr>
          <p:cNvPr id="23" name="CasellaDiTesto 22"/>
          <p:cNvSpPr txBox="1"/>
          <p:nvPr/>
        </p:nvSpPr>
        <p:spPr>
          <a:xfrm>
            <a:off x="4114800" y="4419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</a:t>
            </a:r>
            <a:endParaRPr lang="it-IT" dirty="0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4724400" y="4495800"/>
            <a:ext cx="1457205" cy="646331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200" b="1" dirty="0" smtClean="0">
                <a:ea typeface="ヒラギノ角ゴ Pro W3" charset="-128"/>
              </a:rPr>
              <a:t>Tipo 2: </a:t>
            </a:r>
            <a:r>
              <a:rPr lang="it-IT" altLang="it-IT" sz="1200" dirty="0" smtClean="0">
                <a:ea typeface="ヒラギノ角ゴ Pro W3" charset="-128"/>
              </a:rPr>
              <a:t>Eroga gli </a:t>
            </a:r>
            <a:r>
              <a:rPr lang="it-IT" altLang="it-IT" sz="1200" b="1" dirty="0" smtClean="0">
                <a:ea typeface="ヒラギノ角ゴ Pro W3" charset="-128"/>
              </a:rPr>
              <a:t>INCENTIVI (denaro, in natura, crediti)</a:t>
            </a:r>
            <a:endParaRPr lang="it-IT" altLang="it-IT" sz="1200" b="1" dirty="0">
              <a:ea typeface="ヒラギノ角ゴ Pro W3" charset="-128"/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6248400" y="4805477"/>
            <a:ext cx="363482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1200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>
            <a:off x="7459001" y="5520003"/>
            <a:ext cx="0" cy="265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1662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705600" y="5843654"/>
            <a:ext cx="1457205" cy="83099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200" dirty="0" smtClean="0">
                <a:ea typeface="ヒラギノ角ゴ Pro W3" charset="-128"/>
              </a:rPr>
              <a:t>Cittadino (Tipo 4) spende gli </a:t>
            </a:r>
            <a:r>
              <a:rPr lang="it-IT" altLang="it-IT" sz="1200" b="1" dirty="0" smtClean="0">
                <a:ea typeface="ヒラギノ角ゴ Pro W3" charset="-128"/>
              </a:rPr>
              <a:t>INCENTIVI</a:t>
            </a:r>
            <a:r>
              <a:rPr lang="it-IT" altLang="it-IT" sz="1200" dirty="0" smtClean="0">
                <a:ea typeface="ヒラギノ角ゴ Pro W3" charset="-128"/>
              </a:rPr>
              <a:t> presso </a:t>
            </a:r>
            <a:r>
              <a:rPr lang="it-IT" altLang="it-IT" sz="1200" b="1" dirty="0" smtClean="0">
                <a:ea typeface="ヒラギノ角ゴ Pro W3" charset="-128"/>
              </a:rPr>
              <a:t>Tipo 3</a:t>
            </a:r>
            <a:endParaRPr lang="it-IT" altLang="it-IT" sz="1200" b="1" dirty="0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69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Atos Theme</Template>
  <TotalTime>2440</TotalTime>
  <Words>2717</Words>
  <Application>Microsoft Office PowerPoint</Application>
  <PresentationFormat>Presentazione su schermo (4:3)</PresentationFormat>
  <Paragraphs>443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Office Theme</vt:lpstr>
      <vt:lpstr>Presentazione standard di PowerPoint</vt:lpstr>
      <vt:lpstr>Indice</vt:lpstr>
      <vt:lpstr>Perché servono gli INCENTIVI</vt:lpstr>
      <vt:lpstr>Definizione</vt:lpstr>
      <vt:lpstr>Il MODELLO si basa su 4 pilastri</vt:lpstr>
      <vt:lpstr>Le REGOLE per ridurre gli spostamenti</vt:lpstr>
      <vt:lpstr>Le REGOLE per usare modi di trasporto alternativi</vt:lpstr>
      <vt:lpstr>Gli INCENTIVI</vt:lpstr>
      <vt:lpstr>Soggetti coinvolti</vt:lpstr>
      <vt:lpstr>Altri soggetti coinvolti</vt:lpstr>
      <vt:lpstr>Le REGOLE basate su INCENTIVI NEGATIVI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MILLAN Peiro Lopez</dc:creator>
  <cp:lastModifiedBy>Nordio Annalisa</cp:lastModifiedBy>
  <cp:revision>381</cp:revision>
  <cp:lastPrinted>2014-09-23T08:37:27Z</cp:lastPrinted>
  <dcterms:created xsi:type="dcterms:W3CDTF">2006-08-16T00:00:00Z</dcterms:created>
  <dcterms:modified xsi:type="dcterms:W3CDTF">2015-03-12T11:40:22Z</dcterms:modified>
</cp:coreProperties>
</file>